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339" r:id="rId3"/>
    <p:sldId id="565" r:id="rId4"/>
    <p:sldId id="497" r:id="rId5"/>
    <p:sldId id="496" r:id="rId6"/>
    <p:sldId id="566" r:id="rId7"/>
    <p:sldId id="567" r:id="rId8"/>
    <p:sldId id="602" r:id="rId9"/>
    <p:sldId id="547" r:id="rId10"/>
    <p:sldId id="590" r:id="rId11"/>
    <p:sldId id="591" r:id="rId12"/>
    <p:sldId id="583" r:id="rId13"/>
    <p:sldId id="592" r:id="rId14"/>
    <p:sldId id="582" r:id="rId15"/>
    <p:sldId id="603" r:id="rId16"/>
    <p:sldId id="549" r:id="rId17"/>
    <p:sldId id="593" r:id="rId18"/>
    <p:sldId id="585" r:id="rId19"/>
    <p:sldId id="587" r:id="rId20"/>
    <p:sldId id="594" r:id="rId21"/>
    <p:sldId id="586" r:id="rId22"/>
    <p:sldId id="568" r:id="rId23"/>
    <p:sldId id="604" r:id="rId24"/>
    <p:sldId id="573" r:id="rId25"/>
    <p:sldId id="617" r:id="rId26"/>
    <p:sldId id="605" r:id="rId27"/>
    <p:sldId id="615" r:id="rId28"/>
    <p:sldId id="574" r:id="rId29"/>
    <p:sldId id="597" r:id="rId30"/>
    <p:sldId id="575" r:id="rId31"/>
    <p:sldId id="616" r:id="rId32"/>
    <p:sldId id="570" r:id="rId33"/>
    <p:sldId id="576" r:id="rId34"/>
    <p:sldId id="571" r:id="rId35"/>
    <p:sldId id="595" r:id="rId36"/>
    <p:sldId id="598" r:id="rId37"/>
    <p:sldId id="599" r:id="rId38"/>
    <p:sldId id="600" r:id="rId39"/>
    <p:sldId id="601" r:id="rId40"/>
    <p:sldId id="607" r:id="rId41"/>
    <p:sldId id="608" r:id="rId42"/>
    <p:sldId id="609" r:id="rId43"/>
    <p:sldId id="610" r:id="rId44"/>
    <p:sldId id="611" r:id="rId45"/>
    <p:sldId id="612" r:id="rId46"/>
    <p:sldId id="613" r:id="rId47"/>
    <p:sldId id="614" r:id="rId48"/>
    <p:sldId id="524" r:id="rId49"/>
    <p:sldId id="548" r:id="rId50"/>
    <p:sldId id="529" r:id="rId51"/>
  </p:sldIdLst>
  <p:sldSz cx="9144000" cy="5143500" type="screen16x9"/>
  <p:notesSz cx="7010400" cy="9296400"/>
  <p:embeddedFontLst>
    <p:embeddedFont>
      <p:font typeface="Arial Black" panose="020B0A04020102020204" pitchFamily="34" charset="0"/>
      <p:bold r:id="rId53"/>
    </p:embeddedFont>
    <p:embeddedFont>
      <p:font typeface="Raleway" panose="020B0604020202020204" charset="0"/>
      <p:regular r:id="rId54"/>
      <p:bold r:id="rId55"/>
      <p:italic r:id="rId56"/>
      <p:boldItalic r:id="rId57"/>
    </p:embeddedFont>
    <p:embeddedFont>
      <p:font typeface="Times" panose="02020603050405020304"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6"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by Dufour" initials="SD" lastIdx="22" clrIdx="0">
    <p:extLst>
      <p:ext uri="{19B8F6BF-5375-455C-9EA6-DF929625EA0E}">
        <p15:presenceInfo xmlns:p15="http://schemas.microsoft.com/office/powerpoint/2012/main" userId="S::sdufour@graggadv.com::0c3ffb8c-5758-41bd-89c6-a5611b1a8908" providerId="AD"/>
      </p:ext>
    </p:extLst>
  </p:cmAuthor>
  <p:cmAuthor id="2" name="Anthony Guida" initials="AG" lastIdx="1" clrIdx="1">
    <p:extLst>
      <p:ext uri="{19B8F6BF-5375-455C-9EA6-DF929625EA0E}">
        <p15:presenceInfo xmlns:p15="http://schemas.microsoft.com/office/powerpoint/2012/main" userId="ee2e6c52ab0cca90" providerId="Windows Live"/>
      </p:ext>
    </p:extLst>
  </p:cmAuthor>
  <p:cmAuthor id="3" name="Tom Netting" initials="TN" lastIdx="2" clrIdx="2">
    <p:extLst>
      <p:ext uri="{19B8F6BF-5375-455C-9EA6-DF929625EA0E}">
        <p15:presenceInfo xmlns:p15="http://schemas.microsoft.com/office/powerpoint/2012/main" userId="S::tom@tengovtstrategies.com::c8861880-ee81-4823-ae1f-81f5a5499ee4" providerId="AD"/>
      </p:ext>
    </p:extLst>
  </p:cmAuthor>
  <p:cmAuthor id="4" name="Anthony Guida" initials="AG [2]" lastIdx="4" clrIdx="3">
    <p:extLst>
      <p:ext uri="{19B8F6BF-5375-455C-9EA6-DF929625EA0E}">
        <p15:presenceInfo xmlns:p15="http://schemas.microsoft.com/office/powerpoint/2012/main" userId="Anthony Gu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D318A"/>
    <a:srgbClr val="CC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280" autoAdjust="0"/>
  </p:normalViewPr>
  <p:slideViewPr>
    <p:cSldViewPr>
      <p:cViewPr varScale="1">
        <p:scale>
          <a:sx n="95" d="100"/>
          <a:sy n="95" d="100"/>
        </p:scale>
        <p:origin x="648" y="84"/>
      </p:cViewPr>
      <p:guideLst>
        <p:guide orient="horz" pos="75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3" dt="2020-10-16T16:55:05.984" idx="1">
    <p:pos x="234" y="1040"/>
    <p:text>Tony, I would recommend that you say this...Note:  All of these proposals will be implemented in partnership with states as well as school faculty and staff. Educators must play a key role in decisions affecting teaching and learning.</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10-20T16:41:18.932" idx="3">
    <p:pos x="5337" y="1826"/>
    <p:text>I'm not sure I would include this.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542973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49653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78947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797465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91222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175024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36158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83266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12396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96610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832952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675592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90729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146926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98730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796752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84506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629815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794120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25024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24941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06540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553800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58985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560877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444642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383837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291257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304211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920771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98640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382176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121361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538468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008883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199027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380622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191816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4141695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03562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64106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60720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30743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576841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386711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240747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in point">
    <p:spTree>
      <p:nvGrpSpPr>
        <p:cNvPr id="1" name="Shape 32"/>
        <p:cNvGrpSpPr/>
        <p:nvPr/>
      </p:nvGrpSpPr>
      <p:grpSpPr>
        <a:xfrm>
          <a:off x="0" y="0"/>
          <a:ext cx="0" cy="0"/>
          <a:chOff x="0" y="0"/>
          <a:chExt cx="0" cy="0"/>
        </a:xfrm>
      </p:grpSpPr>
      <p:sp>
        <p:nvSpPr>
          <p:cNvPr id="11" name="Shape 68"/>
          <p:cNvSpPr/>
          <p:nvPr userDrawn="1"/>
        </p:nvSpPr>
        <p:spPr>
          <a:xfrm>
            <a:off x="0" y="0"/>
            <a:ext cx="9144000" cy="5143350"/>
          </a:xfrm>
          <a:prstGeom prst="rect">
            <a:avLst/>
          </a:prstGeom>
          <a:solidFill>
            <a:srgbClr val="FF0000"/>
          </a:solidFill>
          <a:ln>
            <a:noFill/>
          </a:ln>
        </p:spPr>
        <p:txBody>
          <a:bodyPr lIns="91425" tIns="91425" rIns="91425" bIns="91425" anchor="ctr" anchorCtr="0">
            <a:noAutofit/>
          </a:bodyPr>
          <a:lstStyle/>
          <a:p>
            <a:pPr lvl="0">
              <a:spcBef>
                <a:spcPts val="0"/>
              </a:spcBef>
              <a:buNone/>
            </a:pPr>
            <a:endParaRPr dirty="0"/>
          </a:p>
        </p:txBody>
      </p:sp>
      <p:sp>
        <p:nvSpPr>
          <p:cNvPr id="7" name="Shape 54"/>
          <p:cNvSpPr txBox="1">
            <a:spLocks noGrp="1"/>
          </p:cNvSpPr>
          <p:nvPr>
            <p:ph type="title" hasCustomPrompt="1"/>
          </p:nvPr>
        </p:nvSpPr>
        <p:spPr>
          <a:xfrm>
            <a:off x="609600" y="1352550"/>
            <a:ext cx="6977400" cy="3657600"/>
          </a:xfrm>
          <a:prstGeom prst="rect">
            <a:avLst/>
          </a:prstGeom>
          <a:ln>
            <a:noFill/>
          </a:ln>
        </p:spPr>
        <p:txBody>
          <a:bodyPr lIns="91425" tIns="91425" rIns="91425" bIns="91425" anchor="t" anchorCtr="0">
            <a:noAutofit/>
          </a:bodyPr>
          <a:lstStyle>
            <a:lvl1pPr>
              <a:defRPr sz="2400"/>
            </a:lvl1pPr>
          </a:lstStyle>
          <a:p>
            <a:r>
              <a:rPr lang="en-US" dirty="0">
                <a:solidFill>
                  <a:schemeClr val="lt1"/>
                </a:solidFill>
                <a:latin typeface="Raleway"/>
                <a:ea typeface="Raleway"/>
                <a:cs typeface="Raleway"/>
                <a:sym typeface="Raleway"/>
              </a:rPr>
              <a:t>PRESENTATION TITLE</a:t>
            </a: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r>
              <a:rPr lang="en" sz="2400" dirty="0">
                <a:solidFill>
                  <a:schemeClr val="lt1"/>
                </a:solidFill>
                <a:latin typeface="Raleway"/>
                <a:ea typeface="Raleway"/>
                <a:cs typeface="Raleway"/>
                <a:sym typeface="Raleway"/>
              </a:rPr>
              <a:t>Conference</a:t>
            </a:r>
            <a:r>
              <a:rPr lang="en" sz="2400" baseline="0" dirty="0">
                <a:solidFill>
                  <a:schemeClr val="lt1"/>
                </a:solidFill>
                <a:latin typeface="Raleway"/>
                <a:ea typeface="Raleway"/>
                <a:cs typeface="Raleway"/>
                <a:sym typeface="Raleway"/>
              </a:rPr>
              <a:t> Name</a:t>
            </a:r>
            <a:br>
              <a:rPr lang="en" sz="2400" dirty="0">
                <a:solidFill>
                  <a:schemeClr val="lt1"/>
                </a:solidFill>
                <a:latin typeface="Raleway"/>
                <a:ea typeface="Raleway"/>
                <a:cs typeface="Raleway"/>
                <a:sym typeface="Raleway"/>
              </a:rPr>
            </a:br>
            <a:r>
              <a:rPr lang="en" sz="2400" dirty="0">
                <a:solidFill>
                  <a:schemeClr val="lt1"/>
                </a:solidFill>
                <a:latin typeface="Raleway"/>
                <a:ea typeface="Raleway"/>
                <a:cs typeface="Raleway"/>
                <a:sym typeface="Raleway"/>
              </a:rPr>
              <a:t>Date</a:t>
            </a:r>
            <a:br>
              <a:rPr lang="en" sz="2400" dirty="0">
                <a:solidFill>
                  <a:schemeClr val="lt1"/>
                </a:solidFill>
                <a:latin typeface="Raleway"/>
                <a:ea typeface="Raleway"/>
                <a:cs typeface="Raleway"/>
                <a:sym typeface="Raleway"/>
              </a:rPr>
            </a:br>
            <a:br>
              <a:rPr lang="en" sz="2400" dirty="0">
                <a:solidFill>
                  <a:schemeClr val="lt1"/>
                </a:solidFill>
                <a:latin typeface="Raleway"/>
                <a:ea typeface="Raleway"/>
                <a:cs typeface="Raleway"/>
                <a:sym typeface="Raleway"/>
              </a:rPr>
            </a:br>
            <a:r>
              <a:rPr lang="en" sz="2000" dirty="0">
                <a:solidFill>
                  <a:schemeClr val="lt1"/>
                </a:solidFill>
                <a:latin typeface="Raleway"/>
                <a:ea typeface="Raleway"/>
                <a:cs typeface="Raleway"/>
                <a:sym typeface="Raleway"/>
              </a:rPr>
              <a:t>Presented by:</a:t>
            </a:r>
            <a:endParaRPr lang="en" dirty="0">
              <a:solidFill>
                <a:schemeClr val="lt1"/>
              </a:solidFill>
              <a:latin typeface="Raleway"/>
              <a:ea typeface="Raleway"/>
              <a:cs typeface="Raleway"/>
              <a:sym typeface="Raleway"/>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00"/>
            </a:lvl1pPr>
          </a:lstStyle>
          <a:p>
            <a:r>
              <a:rPr lang="en" sz="3200" dirty="0">
                <a:latin typeface="Raleway"/>
                <a:ea typeface="Raleway"/>
                <a:cs typeface="Raleway"/>
                <a:sym typeface="Raleway"/>
              </a:rPr>
              <a:t>Today’s Speakers</a:t>
            </a:r>
          </a:p>
        </p:txBody>
      </p:sp>
      <p:sp>
        <p:nvSpPr>
          <p:cNvPr id="3" name="Slide Number Placeholder 2"/>
          <p:cNvSpPr>
            <a:spLocks noGrp="1"/>
          </p:cNvSpPr>
          <p:nvPr>
            <p:ph type="sldNum" idx="10"/>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5" name="Content Placeholder 4"/>
          <p:cNvSpPr>
            <a:spLocks noGrp="1"/>
          </p:cNvSpPr>
          <p:nvPr>
            <p:ph sz="quarter" idx="11" hasCustomPrompt="1"/>
          </p:nvPr>
        </p:nvSpPr>
        <p:spPr>
          <a:xfrm>
            <a:off x="3581400" y="1428750"/>
            <a:ext cx="5257800" cy="3124200"/>
          </a:xfrm>
        </p:spPr>
        <p:txBody>
          <a:bodyPr/>
          <a:lstStyle>
            <a:lvl1pPr>
              <a:defRPr sz="1800"/>
            </a:lvl1pPr>
          </a:lstStyle>
          <a:p>
            <a:r>
              <a:rPr lang="en-US" sz="2000" b="1" dirty="0">
                <a:solidFill>
                  <a:schemeClr val="tx1"/>
                </a:solidFill>
                <a:latin typeface="Raleway" panose="020B0604020202020204" charset="0"/>
              </a:rPr>
              <a:t>Greg Gragg</a:t>
            </a:r>
          </a:p>
          <a:p>
            <a:pPr marL="285750" indent="-285750">
              <a:buFont typeface="Arial" panose="020B0604020202020204" pitchFamily="34" charset="0"/>
              <a:buChar char="•"/>
            </a:pPr>
            <a:r>
              <a:rPr lang="en-US" sz="1600" dirty="0">
                <a:solidFill>
                  <a:schemeClr val="tx1"/>
                </a:solidFill>
                <a:latin typeface="Raleway" panose="020B0604020202020204" charset="0"/>
              </a:rPr>
              <a:t>CEO, Gragg Advertising</a:t>
            </a:r>
          </a:p>
          <a:p>
            <a:pPr marL="285750" indent="-285750">
              <a:buFont typeface="Arial" panose="020B0604020202020204" pitchFamily="34" charset="0"/>
              <a:buChar char="•"/>
            </a:pPr>
            <a:endParaRPr lang="en-US" sz="1600" dirty="0">
              <a:solidFill>
                <a:schemeClr val="tx1"/>
              </a:solidFill>
              <a:latin typeface="Raleway" panose="020B0604020202020204" charset="0"/>
            </a:endParaRPr>
          </a:p>
          <a:p>
            <a:r>
              <a:rPr lang="en-US" sz="2000" b="1" dirty="0">
                <a:solidFill>
                  <a:schemeClr val="tx1"/>
                </a:solidFill>
                <a:latin typeface="Raleway" panose="020B0604020202020204" charset="0"/>
              </a:rPr>
              <a:t>Lisa Olmedo</a:t>
            </a:r>
          </a:p>
          <a:p>
            <a:pPr marL="342900" indent="-342900">
              <a:buFont typeface="Arial" panose="020B0604020202020204" pitchFamily="34" charset="0"/>
              <a:buChar char="•"/>
            </a:pPr>
            <a:r>
              <a:rPr lang="en-US" sz="1600" dirty="0">
                <a:solidFill>
                  <a:schemeClr val="tx1"/>
                </a:solidFill>
                <a:latin typeface="Raleway" panose="020B0604020202020204" charset="0"/>
              </a:rPr>
              <a:t>Business Development Director</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4245" r="21565" b="19737"/>
          <a:stretch/>
        </p:blipFill>
        <p:spPr>
          <a:xfrm>
            <a:off x="1676400" y="1428750"/>
            <a:ext cx="1362741" cy="134176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6565" r="16233" b="30430"/>
          <a:stretch/>
        </p:blipFill>
        <p:spPr>
          <a:xfrm>
            <a:off x="1672563" y="2952751"/>
            <a:ext cx="1366578" cy="1414712"/>
          </a:xfrm>
          <a:prstGeom prst="rect">
            <a:avLst/>
          </a:prstGeom>
          <a:ln w="12700" cap="sq">
            <a:solidFill>
              <a:srgbClr val="000000"/>
            </a:solidFill>
            <a:miter lim="800000"/>
          </a:ln>
          <a:effectLst>
            <a:outerShdw blurRad="57150" dist="50800" dir="2700000" algn="tl" rotWithShape="0">
              <a:srgbClr val="000000">
                <a:alpha val="40000"/>
              </a:srgbClr>
            </a:outerShdw>
          </a:effectLst>
        </p:spPr>
      </p:pic>
      <p:grpSp>
        <p:nvGrpSpPr>
          <p:cNvPr id="8" name="Shape 67"/>
          <p:cNvGrpSpPr/>
          <p:nvPr userDrawn="1"/>
        </p:nvGrpSpPr>
        <p:grpSpPr>
          <a:xfrm>
            <a:off x="0" y="4549698"/>
            <a:ext cx="9144000" cy="612855"/>
            <a:chOff x="0" y="4342462"/>
            <a:chExt cx="9068430" cy="800887"/>
          </a:xfrm>
        </p:grpSpPr>
        <p:sp>
          <p:nvSpPr>
            <p:cNvPr id="9" name="Shape 68"/>
            <p:cNvSpPr/>
            <p:nvPr/>
          </p:nvSpPr>
          <p:spPr>
            <a:xfrm>
              <a:off x="0" y="4342462"/>
              <a:ext cx="9068430" cy="800887"/>
            </a:xfrm>
            <a:prstGeom prst="rect">
              <a:avLst/>
            </a:prstGeom>
            <a:solidFill>
              <a:srgbClr val="FF0000"/>
            </a:solidFill>
            <a:ln>
              <a:noFill/>
            </a:ln>
          </p:spPr>
          <p:txBody>
            <a:bodyPr lIns="91425" tIns="91425" rIns="91425" bIns="91425" anchor="ctr" anchorCtr="0">
              <a:noAutofit/>
            </a:bodyPr>
            <a:lstStyle/>
            <a:p>
              <a:pPr lvl="0">
                <a:spcBef>
                  <a:spcPts val="0"/>
                </a:spcBef>
                <a:buNone/>
              </a:pPr>
              <a:endParaRPr dirty="0"/>
            </a:p>
          </p:txBody>
        </p:sp>
        <p:pic>
          <p:nvPicPr>
            <p:cNvPr id="10" name="Shape 69" descr="white gragg logo.png"/>
            <p:cNvPicPr preferRelativeResize="0"/>
            <p:nvPr/>
          </p:nvPicPr>
          <p:blipFill>
            <a:blip r:embed="rId4">
              <a:alphaModFix/>
            </a:blip>
            <a:stretch>
              <a:fillRect/>
            </a:stretch>
          </p:blipFill>
          <p:spPr>
            <a:xfrm>
              <a:off x="6196761" y="4446292"/>
              <a:ext cx="2115966" cy="572699"/>
            </a:xfrm>
            <a:prstGeom prst="rect">
              <a:avLst/>
            </a:prstGeom>
            <a:noFill/>
            <a:ln>
              <a:noFill/>
            </a:ln>
          </p:spPr>
        </p:pic>
      </p:grpSp>
    </p:spTree>
    <p:extLst>
      <p:ext uri="{BB962C8B-B14F-4D97-AF65-F5344CB8AC3E}">
        <p14:creationId xmlns:p14="http://schemas.microsoft.com/office/powerpoint/2010/main" val="21187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8" name="Shape 68"/>
          <p:cNvSpPr/>
          <p:nvPr/>
        </p:nvSpPr>
        <p:spPr>
          <a:xfrm>
            <a:off x="0" y="4317142"/>
            <a:ext cx="9144000" cy="826208"/>
          </a:xfrm>
          <a:prstGeom prst="rect">
            <a:avLst/>
          </a:prstGeom>
          <a:solidFill>
            <a:srgbClr val="FF0000"/>
          </a:solidFill>
          <a:ln>
            <a:noFill/>
          </a:ln>
        </p:spPr>
        <p:txBody>
          <a:bodyPr lIns="91425" tIns="91425" rIns="91425" bIns="91425" anchor="ctr" anchorCtr="0">
            <a:noAutofit/>
          </a:bodyPr>
          <a:lstStyle/>
          <a:p>
            <a:pPr lvl="0">
              <a:spcBef>
                <a:spcPts val="0"/>
              </a:spcBef>
              <a:buNone/>
            </a:pPr>
            <a:endParaRPr dirty="0"/>
          </a:p>
        </p:txBody>
      </p:sp>
      <p:sp>
        <p:nvSpPr>
          <p:cNvPr id="10" name="Slide Number Placeholder 2"/>
          <p:cNvSpPr txBox="1">
            <a:spLocks/>
          </p:cNvSpPr>
          <p:nvPr userDrawn="1"/>
        </p:nvSpPr>
        <p:spPr>
          <a:xfrm>
            <a:off x="8472457" y="4663216"/>
            <a:ext cx="548700" cy="3936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solidFill>
                  <a:schemeClr val="bg1"/>
                </a:solidFill>
              </a:rPr>
              <a:pPr/>
              <a:t>‹#›</a:t>
            </a:fld>
            <a:endParaRPr lang="en" dirty="0">
              <a:solidFill>
                <a:schemeClr val="bg1"/>
              </a:solidFill>
            </a:endParaRPr>
          </a:p>
        </p:txBody>
      </p:sp>
      <p:sp>
        <p:nvSpPr>
          <p:cNvPr id="12" name="Shape 54"/>
          <p:cNvSpPr txBox="1">
            <a:spLocks/>
          </p:cNvSpPr>
          <p:nvPr userDrawn="1"/>
        </p:nvSpPr>
        <p:spPr>
          <a:xfrm>
            <a:off x="2133600" y="4427208"/>
            <a:ext cx="2498190" cy="582942"/>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4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4800">
                <a:solidFill>
                  <a:schemeClr val="dk1"/>
                </a:solidFill>
              </a:defRPr>
            </a:lvl2pPr>
            <a:lvl3pPr lvl="2">
              <a:spcBef>
                <a:spcPts val="0"/>
              </a:spcBef>
              <a:buClr>
                <a:schemeClr val="dk1"/>
              </a:buClr>
              <a:buSzPct val="100000"/>
              <a:buNone/>
              <a:defRPr sz="4800">
                <a:solidFill>
                  <a:schemeClr val="dk1"/>
                </a:solidFill>
              </a:defRPr>
            </a:lvl3pPr>
            <a:lvl4pPr lvl="3">
              <a:spcBef>
                <a:spcPts val="0"/>
              </a:spcBef>
              <a:buClr>
                <a:schemeClr val="dk1"/>
              </a:buClr>
              <a:buSzPct val="100000"/>
              <a:buNone/>
              <a:defRPr sz="4800">
                <a:solidFill>
                  <a:schemeClr val="dk1"/>
                </a:solidFill>
              </a:defRPr>
            </a:lvl4pPr>
            <a:lvl5pPr lvl="4">
              <a:spcBef>
                <a:spcPts val="0"/>
              </a:spcBef>
              <a:buClr>
                <a:schemeClr val="dk1"/>
              </a:buClr>
              <a:buSzPct val="100000"/>
              <a:buNone/>
              <a:defRPr sz="4800">
                <a:solidFill>
                  <a:schemeClr val="dk1"/>
                </a:solidFill>
              </a:defRPr>
            </a:lvl5pPr>
            <a:lvl6pPr lvl="5">
              <a:spcBef>
                <a:spcPts val="0"/>
              </a:spcBef>
              <a:buClr>
                <a:schemeClr val="dk1"/>
              </a:buClr>
              <a:buSzPct val="100000"/>
              <a:buNone/>
              <a:defRPr sz="4800">
                <a:solidFill>
                  <a:schemeClr val="dk1"/>
                </a:solidFill>
              </a:defRPr>
            </a:lvl6pPr>
            <a:lvl7pPr lvl="6">
              <a:spcBef>
                <a:spcPts val="0"/>
              </a:spcBef>
              <a:buClr>
                <a:schemeClr val="dk1"/>
              </a:buClr>
              <a:buSzPct val="100000"/>
              <a:buNone/>
              <a:defRPr sz="4800">
                <a:solidFill>
                  <a:schemeClr val="dk1"/>
                </a:solidFill>
              </a:defRPr>
            </a:lvl7pPr>
            <a:lvl8pPr lvl="7">
              <a:spcBef>
                <a:spcPts val="0"/>
              </a:spcBef>
              <a:buClr>
                <a:schemeClr val="dk1"/>
              </a:buClr>
              <a:buSzPct val="100000"/>
              <a:buNone/>
              <a:defRPr sz="4800">
                <a:solidFill>
                  <a:schemeClr val="dk1"/>
                </a:solidFill>
              </a:defRPr>
            </a:lvl8pPr>
            <a:lvl9pPr lvl="8">
              <a:spcBef>
                <a:spcPts val="0"/>
              </a:spcBef>
              <a:buClr>
                <a:schemeClr val="dk1"/>
              </a:buClr>
              <a:buSzPct val="100000"/>
              <a:buNone/>
              <a:defRPr sz="4800">
                <a:solidFill>
                  <a:schemeClr val="dk1"/>
                </a:solidFill>
              </a:defRPr>
            </a:lvl9pPr>
          </a:lstStyle>
          <a:p>
            <a:r>
              <a:rPr lang="en" sz="1200" b="1" baseline="0" dirty="0">
                <a:solidFill>
                  <a:schemeClr val="lt1"/>
                </a:solidFill>
                <a:latin typeface="Arial" panose="020B0604020202020204" pitchFamily="34" charset="0"/>
                <a:ea typeface="Raleway"/>
                <a:cs typeface="Raleway"/>
                <a:sym typeface="Raleway"/>
              </a:rPr>
              <a:t>@GoWithGragg     #GraggChat</a:t>
            </a:r>
          </a:p>
        </p:txBody>
      </p:sp>
      <p:sp>
        <p:nvSpPr>
          <p:cNvPr id="16" name="Text Placeholder 15"/>
          <p:cNvSpPr>
            <a:spLocks noGrp="1"/>
          </p:cNvSpPr>
          <p:nvPr>
            <p:ph type="body" sz="quarter" idx="13" hasCustomPrompt="1"/>
          </p:nvPr>
        </p:nvSpPr>
        <p:spPr>
          <a:xfrm>
            <a:off x="685800" y="514350"/>
            <a:ext cx="7786688" cy="685800"/>
          </a:xfrm>
        </p:spPr>
        <p:txBody>
          <a:bodyPr/>
          <a:lstStyle>
            <a:lvl1pPr>
              <a:defRPr/>
            </a:lvl1pPr>
          </a:lstStyle>
          <a:p>
            <a:pPr lvl="0"/>
            <a:r>
              <a:rPr lang="en-US" dirty="0"/>
              <a:t>Agenda</a:t>
            </a:r>
          </a:p>
        </p:txBody>
      </p:sp>
      <p:sp>
        <p:nvSpPr>
          <p:cNvPr id="21" name="Text Placeholder 20"/>
          <p:cNvSpPr>
            <a:spLocks noGrp="1"/>
          </p:cNvSpPr>
          <p:nvPr>
            <p:ph type="body" sz="quarter" idx="14" hasCustomPrompt="1"/>
          </p:nvPr>
        </p:nvSpPr>
        <p:spPr>
          <a:xfrm>
            <a:off x="762000" y="1352550"/>
            <a:ext cx="7543800" cy="2362200"/>
          </a:xfrm>
        </p:spPr>
        <p:txBody>
          <a:bodyPr/>
          <a:lstStyle>
            <a:lvl1pPr marL="285750" indent="-285750">
              <a:buFont typeface="Arial" panose="020B0604020202020204" pitchFamily="34" charset="0"/>
              <a:buChar char="•"/>
              <a:defRPr baseline="0"/>
            </a:lvl1pPr>
          </a:lstStyle>
          <a:p>
            <a:pPr lvl="0"/>
            <a:r>
              <a:rPr lang="en-US" dirty="0"/>
              <a:t>Item 1</a:t>
            </a:r>
          </a:p>
          <a:p>
            <a:pPr lvl="0"/>
            <a:r>
              <a:rPr lang="en-US" dirty="0"/>
              <a:t>Item 2</a:t>
            </a:r>
          </a:p>
          <a:p>
            <a:pPr lvl="0"/>
            <a:r>
              <a:rPr lang="en-US" dirty="0"/>
              <a:t>Item 3</a:t>
            </a:r>
          </a:p>
        </p:txBody>
      </p:sp>
      <p:pic>
        <p:nvPicPr>
          <p:cNvPr id="3" name="Picture 2" descr="A picture containing drawing&#10;&#10;Description automatically generated">
            <a:extLst>
              <a:ext uri="{FF2B5EF4-FFF2-40B4-BE49-F238E27FC236}">
                <a16:creationId xmlns:a16="http://schemas.microsoft.com/office/drawing/2014/main" id="{7D0057CA-D3B8-5C48-9F93-8C86C8103B68}"/>
              </a:ext>
            </a:extLst>
          </p:cNvPr>
          <p:cNvPicPr>
            <a:picLocks noChangeAspect="1"/>
          </p:cNvPicPr>
          <p:nvPr userDrawn="1"/>
        </p:nvPicPr>
        <p:blipFill>
          <a:blip r:embed="rId2"/>
          <a:stretch>
            <a:fillRect/>
          </a:stretch>
        </p:blipFill>
        <p:spPr>
          <a:xfrm>
            <a:off x="17585" y="4451979"/>
            <a:ext cx="2100599" cy="5908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r>
              <a:rPr lang="en-US" dirty="0">
                <a:solidFill>
                  <a:schemeClr val="lt1"/>
                </a:solidFill>
                <a:latin typeface="Raleway"/>
                <a:ea typeface="Raleway"/>
                <a:cs typeface="Raleway"/>
                <a:sym typeface="Raleway"/>
              </a:rPr>
              <a:t>PRESENTATION TITLE</a:t>
            </a: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br>
              <a:rPr lang="en-US" dirty="0">
                <a:solidFill>
                  <a:schemeClr val="lt1"/>
                </a:solidFill>
                <a:latin typeface="Raleway"/>
                <a:ea typeface="Raleway"/>
                <a:cs typeface="Raleway"/>
                <a:sym typeface="Raleway"/>
              </a:rPr>
            </a:br>
            <a:r>
              <a:rPr lang="en" sz="2400" dirty="0">
                <a:solidFill>
                  <a:schemeClr val="lt1"/>
                </a:solidFill>
                <a:latin typeface="Raleway"/>
                <a:ea typeface="Raleway"/>
                <a:cs typeface="Raleway"/>
                <a:sym typeface="Raleway"/>
              </a:rPr>
              <a:t>Conference</a:t>
            </a:r>
            <a:r>
              <a:rPr lang="en" sz="2400" baseline="0" dirty="0">
                <a:solidFill>
                  <a:schemeClr val="lt1"/>
                </a:solidFill>
                <a:latin typeface="Raleway"/>
                <a:ea typeface="Raleway"/>
                <a:cs typeface="Raleway"/>
                <a:sym typeface="Raleway"/>
              </a:rPr>
              <a:t> Name</a:t>
            </a:r>
            <a:br>
              <a:rPr lang="en" sz="2400" dirty="0">
                <a:solidFill>
                  <a:schemeClr val="lt1"/>
                </a:solidFill>
                <a:latin typeface="Raleway"/>
                <a:ea typeface="Raleway"/>
                <a:cs typeface="Raleway"/>
                <a:sym typeface="Raleway"/>
              </a:rPr>
            </a:br>
            <a:r>
              <a:rPr lang="en" sz="2400" dirty="0">
                <a:solidFill>
                  <a:schemeClr val="lt1"/>
                </a:solidFill>
                <a:latin typeface="Raleway"/>
                <a:ea typeface="Raleway"/>
                <a:cs typeface="Raleway"/>
                <a:sym typeface="Raleway"/>
              </a:rPr>
              <a:t>Date</a:t>
            </a:r>
            <a:br>
              <a:rPr lang="en" sz="2400" dirty="0">
                <a:solidFill>
                  <a:schemeClr val="lt1"/>
                </a:solidFill>
                <a:latin typeface="Raleway"/>
                <a:ea typeface="Raleway"/>
                <a:cs typeface="Raleway"/>
                <a:sym typeface="Raleway"/>
              </a:rPr>
            </a:br>
            <a:br>
              <a:rPr lang="en" sz="2400" dirty="0">
                <a:solidFill>
                  <a:schemeClr val="lt1"/>
                </a:solidFill>
                <a:latin typeface="Raleway"/>
                <a:ea typeface="Raleway"/>
                <a:cs typeface="Raleway"/>
                <a:sym typeface="Raleway"/>
              </a:rPr>
            </a:br>
            <a:r>
              <a:rPr lang="en" sz="2000" dirty="0">
                <a:solidFill>
                  <a:schemeClr val="lt1"/>
                </a:solidFill>
                <a:latin typeface="Raleway"/>
                <a:ea typeface="Raleway"/>
                <a:cs typeface="Raleway"/>
                <a:sym typeface="Raleway"/>
              </a:rPr>
              <a:t>Presented by:</a:t>
            </a:r>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4" r:id="rId1"/>
    <p:sldLayoutId id="2147483660"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alclearpolitics.com/epolls/2020/senate/nj/new_jersey_senate_mehta_vs_booker-7078.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realclearpolitics.com/epolls/2020/senate/va/virginia_senate_gade_vs_warner-7086.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ngress.gov/bill/116th-congress/senate-bill/1947/text?q=%7B%22search%22%3A%5B%22College+for+all+act%22%5D%7D&amp;r=2&amp;s=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742950"/>
            <a:ext cx="8001000" cy="1676400"/>
          </a:xfrm>
          <a:prstGeom prst="rect">
            <a:avLst/>
          </a:prstGeom>
          <a:ln>
            <a:noFill/>
          </a:ln>
        </p:spPr>
        <p:txBody>
          <a:bodyPr lIns="91425" tIns="91425" rIns="91425" bIns="91425" anchor="ctr" anchorCtr="0">
            <a:noAutofit/>
          </a:bodyPr>
          <a:lstStyle/>
          <a:p>
            <a:pPr lvl="0" algn="ctr"/>
            <a:r>
              <a:rPr lang="en-US" sz="3600" b="1" dirty="0">
                <a:solidFill>
                  <a:schemeClr val="lt1"/>
                </a:solidFill>
                <a:latin typeface="Arial Black" panose="020B0604020202020204" pitchFamily="34" charset="0"/>
                <a:ea typeface="Raleway"/>
                <a:cs typeface="Arial Black" panose="020B0604020202020204" pitchFamily="34" charset="0"/>
                <a:sym typeface="Raleway"/>
              </a:rPr>
              <a:t>What Happens to </a:t>
            </a:r>
            <a:r>
              <a:rPr lang="en-US" sz="3600" b="1" dirty="0">
                <a:solidFill>
                  <a:schemeClr val="tx1"/>
                </a:solidFill>
                <a:latin typeface="Arial Black" panose="020B0604020202020204" pitchFamily="34" charset="0"/>
                <a:ea typeface="Raleway"/>
                <a:cs typeface="Arial Black" panose="020B0604020202020204" pitchFamily="34" charset="0"/>
                <a:sym typeface="Raleway"/>
              </a:rPr>
              <a:t>Proprietary</a:t>
            </a:r>
            <a:r>
              <a:rPr lang="en-US" sz="3600" b="1" dirty="0">
                <a:solidFill>
                  <a:schemeClr val="lt1"/>
                </a:solidFill>
                <a:latin typeface="Arial Black" panose="020B0604020202020204" pitchFamily="34" charset="0"/>
                <a:ea typeface="Raleway"/>
                <a:cs typeface="Arial Black" panose="020B0604020202020204" pitchFamily="34" charset="0"/>
                <a:sym typeface="Raleway"/>
              </a:rPr>
              <a:t> </a:t>
            </a:r>
            <a:br>
              <a:rPr lang="en-US" sz="3600" b="1" dirty="0">
                <a:solidFill>
                  <a:schemeClr val="lt1"/>
                </a:solidFill>
                <a:latin typeface="Arial Black" panose="020B0604020202020204" pitchFamily="34" charset="0"/>
                <a:ea typeface="Raleway"/>
                <a:cs typeface="Arial Black" panose="020B0604020202020204" pitchFamily="34" charset="0"/>
                <a:sym typeface="Raleway"/>
              </a:rPr>
            </a:br>
            <a:r>
              <a:rPr lang="en-US" sz="3600" b="1" dirty="0">
                <a:solidFill>
                  <a:schemeClr val="lt1"/>
                </a:solidFill>
                <a:latin typeface="Arial Black" panose="020B0604020202020204" pitchFamily="34" charset="0"/>
                <a:ea typeface="Raleway"/>
                <a:cs typeface="Arial Black" panose="020B0604020202020204" pitchFamily="34" charset="0"/>
                <a:sym typeface="Raleway"/>
              </a:rPr>
              <a:t>Post-Secondary Education</a:t>
            </a:r>
            <a:br>
              <a:rPr lang="en-US" sz="3600" b="1" dirty="0">
                <a:solidFill>
                  <a:schemeClr val="lt1"/>
                </a:solidFill>
                <a:latin typeface="Arial Black" panose="020B0604020202020204" pitchFamily="34" charset="0"/>
                <a:ea typeface="Raleway"/>
                <a:cs typeface="Arial Black" panose="020B0604020202020204" pitchFamily="34" charset="0"/>
                <a:sym typeface="Raleway"/>
              </a:rPr>
            </a:br>
            <a:r>
              <a:rPr lang="en-US" sz="3600" b="1" dirty="0">
                <a:solidFill>
                  <a:schemeClr val="lt1"/>
                </a:solidFill>
                <a:latin typeface="Arial Black" panose="020B0604020202020204" pitchFamily="34" charset="0"/>
                <a:ea typeface="Raleway"/>
                <a:cs typeface="Arial Black" panose="020B0604020202020204" pitchFamily="34" charset="0"/>
                <a:sym typeface="Raleway"/>
              </a:rPr>
              <a:t>If Biden Wins?</a:t>
            </a:r>
            <a:endParaRPr lang="en" sz="3600" b="1" dirty="0">
              <a:solidFill>
                <a:schemeClr val="lt1"/>
              </a:solidFill>
              <a:latin typeface="Arial Black" panose="020B0604020202020204" pitchFamily="34" charset="0"/>
              <a:ea typeface="Raleway"/>
              <a:cs typeface="Arial Black" panose="020B0604020202020204" pitchFamily="34" charset="0"/>
              <a:sym typeface="Raleway"/>
            </a:endParaRPr>
          </a:p>
        </p:txBody>
      </p:sp>
      <p:sp>
        <p:nvSpPr>
          <p:cNvPr id="4" name="Shape 54"/>
          <p:cNvSpPr txBox="1">
            <a:spLocks/>
          </p:cNvSpPr>
          <p:nvPr/>
        </p:nvSpPr>
        <p:spPr>
          <a:xfrm>
            <a:off x="2628900" y="4248150"/>
            <a:ext cx="3962400" cy="5334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4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4800">
                <a:solidFill>
                  <a:schemeClr val="dk1"/>
                </a:solidFill>
              </a:defRPr>
            </a:lvl2pPr>
            <a:lvl3pPr lvl="2">
              <a:spcBef>
                <a:spcPts val="0"/>
              </a:spcBef>
              <a:buClr>
                <a:schemeClr val="dk1"/>
              </a:buClr>
              <a:buSzPct val="100000"/>
              <a:buNone/>
              <a:defRPr sz="4800">
                <a:solidFill>
                  <a:schemeClr val="dk1"/>
                </a:solidFill>
              </a:defRPr>
            </a:lvl3pPr>
            <a:lvl4pPr lvl="3">
              <a:spcBef>
                <a:spcPts val="0"/>
              </a:spcBef>
              <a:buClr>
                <a:schemeClr val="dk1"/>
              </a:buClr>
              <a:buSzPct val="100000"/>
              <a:buNone/>
              <a:defRPr sz="4800">
                <a:solidFill>
                  <a:schemeClr val="dk1"/>
                </a:solidFill>
              </a:defRPr>
            </a:lvl4pPr>
            <a:lvl5pPr lvl="4">
              <a:spcBef>
                <a:spcPts val="0"/>
              </a:spcBef>
              <a:buClr>
                <a:schemeClr val="dk1"/>
              </a:buClr>
              <a:buSzPct val="100000"/>
              <a:buNone/>
              <a:defRPr sz="4800">
                <a:solidFill>
                  <a:schemeClr val="dk1"/>
                </a:solidFill>
              </a:defRPr>
            </a:lvl5pPr>
            <a:lvl6pPr lvl="5">
              <a:spcBef>
                <a:spcPts val="0"/>
              </a:spcBef>
              <a:buClr>
                <a:schemeClr val="dk1"/>
              </a:buClr>
              <a:buSzPct val="100000"/>
              <a:buNone/>
              <a:defRPr sz="4800">
                <a:solidFill>
                  <a:schemeClr val="dk1"/>
                </a:solidFill>
              </a:defRPr>
            </a:lvl6pPr>
            <a:lvl7pPr lvl="6">
              <a:spcBef>
                <a:spcPts val="0"/>
              </a:spcBef>
              <a:buClr>
                <a:schemeClr val="dk1"/>
              </a:buClr>
              <a:buSzPct val="100000"/>
              <a:buNone/>
              <a:defRPr sz="4800">
                <a:solidFill>
                  <a:schemeClr val="dk1"/>
                </a:solidFill>
              </a:defRPr>
            </a:lvl7pPr>
            <a:lvl8pPr lvl="7">
              <a:spcBef>
                <a:spcPts val="0"/>
              </a:spcBef>
              <a:buClr>
                <a:schemeClr val="dk1"/>
              </a:buClr>
              <a:buSzPct val="100000"/>
              <a:buNone/>
              <a:defRPr sz="4800">
                <a:solidFill>
                  <a:schemeClr val="dk1"/>
                </a:solidFill>
              </a:defRPr>
            </a:lvl8pPr>
            <a:lvl9pPr lvl="8">
              <a:spcBef>
                <a:spcPts val="0"/>
              </a:spcBef>
              <a:buClr>
                <a:schemeClr val="dk1"/>
              </a:buClr>
              <a:buSzPct val="100000"/>
              <a:buNone/>
              <a:defRPr sz="4800">
                <a:solidFill>
                  <a:schemeClr val="dk1"/>
                </a:solidFill>
              </a:defRPr>
            </a:lvl9pPr>
          </a:lstStyle>
          <a:p>
            <a:r>
              <a:rPr lang="en-US" sz="2400" b="1" dirty="0">
                <a:solidFill>
                  <a:schemeClr val="lt1"/>
                </a:solidFill>
                <a:latin typeface="Arial" panose="020B0604020202020204" pitchFamily="34" charset="0"/>
                <a:ea typeface="Raleway"/>
                <a:cs typeface="Arial" panose="020B0604020202020204" pitchFamily="34" charset="0"/>
                <a:sym typeface="Raleway"/>
              </a:rPr>
              <a:t>Webinar October 23, 2020 </a:t>
            </a:r>
            <a:endParaRPr lang="en" sz="2400" b="1" dirty="0">
              <a:solidFill>
                <a:schemeClr val="lt1"/>
              </a:solidFill>
              <a:latin typeface="Arial" panose="020B0604020202020204" pitchFamily="34" charset="0"/>
              <a:ea typeface="Raleway"/>
              <a:cs typeface="Arial" panose="020B0604020202020204" pitchFamily="34" charset="0"/>
              <a:sym typeface="Raleway"/>
            </a:endParaRPr>
          </a:p>
        </p:txBody>
      </p:sp>
      <p:pic>
        <p:nvPicPr>
          <p:cNvPr id="3" name="Picture 2" descr="A picture containing drawing&#10;&#10;Description automatically generated">
            <a:extLst>
              <a:ext uri="{FF2B5EF4-FFF2-40B4-BE49-F238E27FC236}">
                <a16:creationId xmlns:a16="http://schemas.microsoft.com/office/drawing/2014/main" id="{7B72C2F9-9221-7D43-AC4F-2457E99D7A71}"/>
              </a:ext>
            </a:extLst>
          </p:cNvPr>
          <p:cNvPicPr>
            <a:picLocks noChangeAspect="1"/>
          </p:cNvPicPr>
          <p:nvPr/>
        </p:nvPicPr>
        <p:blipFill>
          <a:blip r:embed="rId3"/>
          <a:stretch>
            <a:fillRect/>
          </a:stretch>
        </p:blipFill>
        <p:spPr>
          <a:xfrm>
            <a:off x="4010994" y="2876550"/>
            <a:ext cx="1122012" cy="10276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4">
            <a:extLst>
              <a:ext uri="{FF2B5EF4-FFF2-40B4-BE49-F238E27FC236}">
                <a16:creationId xmlns:a16="http://schemas.microsoft.com/office/drawing/2014/main" id="{8971B947-4852-4D77-A64A-28C5DD916409}"/>
              </a:ext>
            </a:extLst>
          </p:cNvPr>
          <p:cNvSpPr txBox="1">
            <a:spLocks/>
          </p:cNvSpPr>
          <p:nvPr/>
        </p:nvSpPr>
        <p:spPr>
          <a:xfrm>
            <a:off x="196912" y="86684"/>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Presidential Polling</a:t>
            </a:r>
          </a:p>
        </p:txBody>
      </p:sp>
      <p:pic>
        <p:nvPicPr>
          <p:cNvPr id="1026" name="Picture 2">
            <a:extLst>
              <a:ext uri="{FF2B5EF4-FFF2-40B4-BE49-F238E27FC236}">
                <a16:creationId xmlns:a16="http://schemas.microsoft.com/office/drawing/2014/main" id="{B9C583DC-C506-4B61-A33E-DBEF2A359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42950"/>
            <a:ext cx="5622132" cy="354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15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E05D5-B856-4662-AF67-3745ACACAE21}"/>
              </a:ext>
            </a:extLst>
          </p:cNvPr>
          <p:cNvPicPr>
            <a:picLocks noChangeAspect="1"/>
          </p:cNvPicPr>
          <p:nvPr/>
        </p:nvPicPr>
        <p:blipFill>
          <a:blip r:embed="rId2"/>
          <a:stretch>
            <a:fillRect/>
          </a:stretch>
        </p:blipFill>
        <p:spPr>
          <a:xfrm>
            <a:off x="548640" y="1001084"/>
            <a:ext cx="8046720" cy="2992666"/>
          </a:xfrm>
          <a:prstGeom prst="rect">
            <a:avLst/>
          </a:prstGeom>
        </p:spPr>
      </p:pic>
      <p:sp>
        <p:nvSpPr>
          <p:cNvPr id="8" name="Shape 64">
            <a:extLst>
              <a:ext uri="{FF2B5EF4-FFF2-40B4-BE49-F238E27FC236}">
                <a16:creationId xmlns:a16="http://schemas.microsoft.com/office/drawing/2014/main" id="{35FD1674-EFC2-48C8-A264-BE6931CDDAAA}"/>
              </a:ext>
            </a:extLst>
          </p:cNvPr>
          <p:cNvSpPr txBox="1">
            <a:spLocks/>
          </p:cNvSpPr>
          <p:nvPr/>
        </p:nvSpPr>
        <p:spPr>
          <a:xfrm>
            <a:off x="196912" y="86684"/>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Presidential Polling</a:t>
            </a:r>
          </a:p>
        </p:txBody>
      </p:sp>
    </p:spTree>
    <p:extLst>
      <p:ext uri="{BB962C8B-B14F-4D97-AF65-F5344CB8AC3E}">
        <p14:creationId xmlns:p14="http://schemas.microsoft.com/office/powerpoint/2010/main" val="322558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12</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196912" y="86684"/>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latin typeface="Arial Black" panose="020B0A04020102020204" pitchFamily="34" charset="0"/>
                <a:ea typeface="Times" panose="02020603050405020304" pitchFamily="18" charset="0"/>
              </a:rPr>
              <a:t>U.S. Senate</a:t>
            </a:r>
            <a:r>
              <a:rPr lang="en-US" sz="3200" dirty="0">
                <a:effectLst/>
                <a:latin typeface="Arial Black" panose="020B0A04020102020204" pitchFamily="34" charset="0"/>
                <a:ea typeface="Times" panose="02020603050405020304" pitchFamily="18" charset="0"/>
              </a:rPr>
              <a:t> Polling</a:t>
            </a: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graphicFrame>
        <p:nvGraphicFramePr>
          <p:cNvPr id="19" name="Table 18">
            <a:extLst>
              <a:ext uri="{FF2B5EF4-FFF2-40B4-BE49-F238E27FC236}">
                <a16:creationId xmlns:a16="http://schemas.microsoft.com/office/drawing/2014/main" id="{BAFC631C-F51A-4B89-B07A-562DD26CC224}"/>
              </a:ext>
            </a:extLst>
          </p:cNvPr>
          <p:cNvGraphicFramePr>
            <a:graphicFrameLocks noGrp="1"/>
          </p:cNvGraphicFramePr>
          <p:nvPr>
            <p:extLst>
              <p:ext uri="{D42A27DB-BD31-4B8C-83A1-F6EECF244321}">
                <p14:modId xmlns:p14="http://schemas.microsoft.com/office/powerpoint/2010/main" val="1462333609"/>
              </p:ext>
            </p:extLst>
          </p:nvPr>
        </p:nvGraphicFramePr>
        <p:xfrm>
          <a:off x="124914" y="1412956"/>
          <a:ext cx="1628775" cy="2830830"/>
        </p:xfrm>
        <a:graphic>
          <a:graphicData uri="http://schemas.openxmlformats.org/drawingml/2006/table">
            <a:tbl>
              <a:tblPr/>
              <a:tblGrid>
                <a:gridCol w="1628775">
                  <a:extLst>
                    <a:ext uri="{9D8B030D-6E8A-4147-A177-3AD203B41FA5}">
                      <a16:colId xmlns:a16="http://schemas.microsoft.com/office/drawing/2014/main" val="3315289954"/>
                    </a:ext>
                  </a:extLst>
                </a:gridCol>
              </a:tblGrid>
              <a:tr h="220256">
                <a:tc>
                  <a:txBody>
                    <a:bodyPr/>
                    <a:lstStyle/>
                    <a:p>
                      <a:pPr algn="ctr"/>
                      <a:r>
                        <a:rPr lang="en-US" dirty="0">
                          <a:solidFill>
                            <a:srgbClr val="FFFFFF"/>
                          </a:solidFill>
                          <a:effectLst/>
                        </a:rPr>
                        <a:t>Safe Dem</a:t>
                      </a:r>
                    </a:p>
                  </a:txBody>
                  <a:tcPr marL="0" marR="0" marT="9525" marB="9525" anchor="ctr">
                    <a:lnL>
                      <a:noFill/>
                    </a:lnL>
                    <a:lnR>
                      <a:noFill/>
                    </a:lnR>
                    <a:lnT>
                      <a:noFill/>
                    </a:lnT>
                    <a:lnB>
                      <a:noFill/>
                    </a:lnB>
                    <a:solidFill>
                      <a:srgbClr val="3333CC"/>
                    </a:solidFill>
                  </a:tcPr>
                </a:tc>
                <a:extLst>
                  <a:ext uri="{0D108BD9-81ED-4DB2-BD59-A6C34878D82A}">
                    <a16:rowId xmlns:a16="http://schemas.microsoft.com/office/drawing/2014/main" val="2492542433"/>
                  </a:ext>
                </a:extLst>
              </a:tr>
              <a:tr h="211229">
                <a:tc>
                  <a:txBody>
                    <a:bodyPr/>
                    <a:lstStyle/>
                    <a:p>
                      <a:pPr algn="ctr"/>
                      <a:endParaRPr lang="en-US">
                        <a:effectLst/>
                      </a:endParaRPr>
                    </a:p>
                  </a:txBody>
                  <a:tcPr marL="0" marR="0" marT="9525" marB="0" anchor="ctr">
                    <a:lnL>
                      <a:noFill/>
                    </a:lnL>
                    <a:lnR>
                      <a:noFill/>
                    </a:lnR>
                    <a:lnT>
                      <a:noFill/>
                    </a:lnT>
                    <a:lnB>
                      <a:noFill/>
                    </a:lnB>
                  </a:tcPr>
                </a:tc>
                <a:extLst>
                  <a:ext uri="{0D108BD9-81ED-4DB2-BD59-A6C34878D82A}">
                    <a16:rowId xmlns:a16="http://schemas.microsoft.com/office/drawing/2014/main" val="1333260682"/>
                  </a:ext>
                </a:extLst>
              </a:tr>
              <a:tr h="1626647">
                <a:tc>
                  <a:txBody>
                    <a:bodyPr/>
                    <a:lstStyle/>
                    <a:p>
                      <a:pPr algn="ctr"/>
                      <a:r>
                        <a:rPr lang="en-US" u="none" strike="noStrike" dirty="0">
                          <a:solidFill>
                            <a:srgbClr val="002060"/>
                          </a:solidFill>
                          <a:effectLst/>
                        </a:rPr>
                        <a:t>DE: Coons (D)</a:t>
                      </a:r>
                      <a:endParaRPr lang="en-US" u="none" strike="noStrike" dirty="0">
                        <a:solidFill>
                          <a:srgbClr val="002060"/>
                        </a:solidFill>
                        <a:effectLst/>
                        <a:hlinkClick r:id="rId3">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IL: Durbin (D)</a:t>
                      </a:r>
                      <a:endParaRPr lang="en-US" u="none" strike="noStrike" dirty="0">
                        <a:solidFill>
                          <a:srgbClr val="002060"/>
                        </a:solidFill>
                        <a:effectLst/>
                        <a:hlinkClick r:id="rId3">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MA: Markey (D)</a:t>
                      </a:r>
                      <a:endParaRPr lang="en-US" u="none" strike="noStrike" dirty="0">
                        <a:solidFill>
                          <a:srgbClr val="002060"/>
                        </a:solidFill>
                        <a:effectLst/>
                        <a:hlinkClick r:id="rId3">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MN: Smith (D)</a:t>
                      </a:r>
                      <a:endParaRPr lang="en-US" u="none" strike="noStrike" dirty="0">
                        <a:solidFill>
                          <a:srgbClr val="002060"/>
                        </a:solidFill>
                        <a:effectLst/>
                        <a:hlinkClick r:id="rId3">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NH: </a:t>
                      </a:r>
                      <a:r>
                        <a:rPr lang="en-US" u="none" strike="noStrike" dirty="0" err="1">
                          <a:solidFill>
                            <a:srgbClr val="002060"/>
                          </a:solidFill>
                          <a:effectLst/>
                        </a:rPr>
                        <a:t>Shaheen</a:t>
                      </a:r>
                      <a:r>
                        <a:rPr lang="en-US" u="none" strike="noStrike" dirty="0">
                          <a:solidFill>
                            <a:srgbClr val="002060"/>
                          </a:solidFill>
                          <a:effectLst/>
                        </a:rPr>
                        <a:t> (D)</a:t>
                      </a:r>
                      <a:endParaRPr lang="en-US" u="none" strike="noStrike" dirty="0">
                        <a:solidFill>
                          <a:srgbClr val="002060"/>
                        </a:solidFill>
                        <a:effectLst/>
                        <a:hlinkClick r:id="rId3">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NJ: Booker (D)</a:t>
                      </a:r>
                    </a:p>
                    <a:p>
                      <a:pPr algn="ctr"/>
                      <a:r>
                        <a:rPr lang="en-US" u="none" strike="noStrike" dirty="0">
                          <a:solidFill>
                            <a:srgbClr val="002060"/>
                          </a:solidFill>
                          <a:effectLst/>
                        </a:rPr>
                        <a:t>NM: Open</a:t>
                      </a:r>
                    </a:p>
                    <a:p>
                      <a:pPr algn="ctr"/>
                      <a:r>
                        <a:rPr lang="en-US" u="none" strike="noStrike" dirty="0">
                          <a:solidFill>
                            <a:srgbClr val="002060"/>
                          </a:solidFill>
                          <a:effectLst/>
                        </a:rPr>
                        <a:t>OR: Merkley (D)</a:t>
                      </a:r>
                      <a:endParaRPr lang="en-US" dirty="0">
                        <a:solidFill>
                          <a:srgbClr val="00206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26350629"/>
                  </a:ext>
                </a:extLst>
              </a:tr>
              <a:tr h="413432">
                <a:tc>
                  <a:txBody>
                    <a:bodyPr/>
                    <a:lstStyle/>
                    <a:p>
                      <a:pPr algn="ctr"/>
                      <a:r>
                        <a:rPr lang="en-US" u="none" strike="noStrike" dirty="0">
                          <a:solidFill>
                            <a:srgbClr val="002060"/>
                          </a:solidFill>
                          <a:effectLst/>
                        </a:rPr>
                        <a:t>RI: Reed (D)</a:t>
                      </a:r>
                      <a:endParaRPr lang="en-US" u="none" strike="noStrike" dirty="0">
                        <a:solidFill>
                          <a:srgbClr val="002060"/>
                        </a:solidFill>
                        <a:effectLst/>
                        <a:hlinkClick r:id="rId4">
                          <a:extLst>
                            <a:ext uri="{A12FA001-AC4F-418D-AE19-62706E023703}">
                              <ahyp:hlinkClr xmlns:ahyp="http://schemas.microsoft.com/office/drawing/2018/hyperlinkcolor" val="tx"/>
                            </a:ext>
                          </a:extLst>
                        </a:hlinkClick>
                      </a:endParaRPr>
                    </a:p>
                    <a:p>
                      <a:pPr algn="ctr"/>
                      <a:r>
                        <a:rPr lang="en-US" u="none" strike="noStrike" dirty="0">
                          <a:solidFill>
                            <a:srgbClr val="002060"/>
                          </a:solidFill>
                          <a:effectLst/>
                        </a:rPr>
                        <a:t>VA: Warner (D)</a:t>
                      </a:r>
                      <a:endParaRPr lang="en-US" dirty="0">
                        <a:solidFill>
                          <a:srgbClr val="00206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2628639589"/>
                  </a:ext>
                </a:extLst>
              </a:tr>
              <a:tr h="211229">
                <a:tc>
                  <a:txBody>
                    <a:bodyPr/>
                    <a:lstStyle/>
                    <a:p>
                      <a:pPr algn="ctr"/>
                      <a:endParaRPr lang="en-US" dirty="0">
                        <a:effectLst/>
                      </a:endParaRPr>
                    </a:p>
                  </a:txBody>
                  <a:tcPr marL="0" marR="0" marT="9525" marB="0" anchor="ctr">
                    <a:lnL>
                      <a:noFill/>
                    </a:lnL>
                    <a:lnR>
                      <a:noFill/>
                    </a:lnR>
                    <a:lnT>
                      <a:noFill/>
                    </a:lnT>
                    <a:lnB>
                      <a:noFill/>
                    </a:lnB>
                  </a:tcPr>
                </a:tc>
                <a:extLst>
                  <a:ext uri="{0D108BD9-81ED-4DB2-BD59-A6C34878D82A}">
                    <a16:rowId xmlns:a16="http://schemas.microsoft.com/office/drawing/2014/main" val="977592423"/>
                  </a:ext>
                </a:extLst>
              </a:tr>
            </a:tbl>
          </a:graphicData>
        </a:graphic>
      </p:graphicFrame>
      <p:graphicFrame>
        <p:nvGraphicFramePr>
          <p:cNvPr id="20" name="Table 19">
            <a:extLst>
              <a:ext uri="{FF2B5EF4-FFF2-40B4-BE49-F238E27FC236}">
                <a16:creationId xmlns:a16="http://schemas.microsoft.com/office/drawing/2014/main" id="{A6D76CCF-4768-41DE-8706-856B5152A35B}"/>
              </a:ext>
            </a:extLst>
          </p:cNvPr>
          <p:cNvGraphicFramePr>
            <a:graphicFrameLocks noGrp="1"/>
          </p:cNvGraphicFramePr>
          <p:nvPr>
            <p:extLst>
              <p:ext uri="{D42A27DB-BD31-4B8C-83A1-F6EECF244321}">
                <p14:modId xmlns:p14="http://schemas.microsoft.com/office/powerpoint/2010/main" val="1161570334"/>
              </p:ext>
            </p:extLst>
          </p:nvPr>
        </p:nvGraphicFramePr>
        <p:xfrm>
          <a:off x="1885052" y="1426568"/>
          <a:ext cx="1628775" cy="1360724"/>
        </p:xfrm>
        <a:graphic>
          <a:graphicData uri="http://schemas.openxmlformats.org/drawingml/2006/table">
            <a:tbl>
              <a:tblPr/>
              <a:tblGrid>
                <a:gridCol w="1628775">
                  <a:extLst>
                    <a:ext uri="{9D8B030D-6E8A-4147-A177-3AD203B41FA5}">
                      <a16:colId xmlns:a16="http://schemas.microsoft.com/office/drawing/2014/main" val="3535434819"/>
                    </a:ext>
                  </a:extLst>
                </a:gridCol>
              </a:tblGrid>
              <a:tr h="0">
                <a:tc>
                  <a:txBody>
                    <a:bodyPr/>
                    <a:lstStyle/>
                    <a:p>
                      <a:pPr algn="ctr"/>
                      <a:r>
                        <a:rPr lang="en-US" dirty="0">
                          <a:solidFill>
                            <a:srgbClr val="FFFFFF"/>
                          </a:solidFill>
                          <a:effectLst/>
                        </a:rPr>
                        <a:t>Leans Dem</a:t>
                      </a:r>
                    </a:p>
                  </a:txBody>
                  <a:tcPr marL="0" marR="0" marT="9525" marB="9525" anchor="ctr">
                    <a:lnL>
                      <a:noFill/>
                    </a:lnL>
                    <a:lnR>
                      <a:noFill/>
                    </a:lnR>
                    <a:lnT>
                      <a:noFill/>
                    </a:lnT>
                    <a:lnB>
                      <a:noFill/>
                    </a:lnB>
                    <a:solidFill>
                      <a:srgbClr val="9999FF"/>
                    </a:solidFill>
                  </a:tcPr>
                </a:tc>
                <a:extLst>
                  <a:ext uri="{0D108BD9-81ED-4DB2-BD59-A6C34878D82A}">
                    <a16:rowId xmlns:a16="http://schemas.microsoft.com/office/drawing/2014/main" val="3199975406"/>
                  </a:ext>
                </a:extLst>
              </a:tr>
              <a:tr h="236774">
                <a:tc>
                  <a:txBody>
                    <a:bodyPr/>
                    <a:lstStyle/>
                    <a:p>
                      <a:pPr algn="ctr"/>
                      <a:endParaRPr lang="en-US">
                        <a:effectLst/>
                      </a:endParaRPr>
                    </a:p>
                  </a:txBody>
                  <a:tcPr marL="0" marR="0" marT="9525" marB="0" anchor="ctr">
                    <a:lnL>
                      <a:noFill/>
                    </a:lnL>
                    <a:lnR>
                      <a:noFill/>
                    </a:lnR>
                    <a:lnT>
                      <a:noFill/>
                    </a:lnT>
                    <a:lnB>
                      <a:noFill/>
                    </a:lnB>
                  </a:tcPr>
                </a:tc>
                <a:extLst>
                  <a:ext uri="{0D108BD9-81ED-4DB2-BD59-A6C34878D82A}">
                    <a16:rowId xmlns:a16="http://schemas.microsoft.com/office/drawing/2014/main" val="3272442863"/>
                  </a:ext>
                </a:extLst>
              </a:tr>
              <a:tr h="72113">
                <a:tc>
                  <a:txBody>
                    <a:bodyPr/>
                    <a:lstStyle/>
                    <a:p>
                      <a:pPr algn="ctr"/>
                      <a:r>
                        <a:rPr lang="en-US" u="none" strike="noStrike" dirty="0">
                          <a:solidFill>
                            <a:srgbClr val="C00000"/>
                          </a:solidFill>
                          <a:effectLst/>
                        </a:rPr>
                        <a:t>CO: Gardner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299111942"/>
                  </a:ext>
                </a:extLst>
              </a:tr>
              <a:tr h="167917">
                <a:tc>
                  <a:txBody>
                    <a:bodyPr/>
                    <a:lstStyle/>
                    <a:p>
                      <a:pPr algn="ctr"/>
                      <a:r>
                        <a:rPr lang="en-US" dirty="0">
                          <a:solidFill>
                            <a:srgbClr val="C00000"/>
                          </a:solidFill>
                          <a:effectLst/>
                        </a:rPr>
                        <a:t>AZ: McSally (R)</a:t>
                      </a:r>
                    </a:p>
                  </a:txBody>
                  <a:tcPr marL="0" marR="0" marT="9525" marB="0" anchor="ctr">
                    <a:lnL>
                      <a:noFill/>
                    </a:lnL>
                    <a:lnR>
                      <a:noFill/>
                    </a:lnR>
                    <a:lnT>
                      <a:noFill/>
                    </a:lnT>
                    <a:lnB>
                      <a:noFill/>
                    </a:lnB>
                  </a:tcPr>
                </a:tc>
                <a:extLst>
                  <a:ext uri="{0D108BD9-81ED-4DB2-BD59-A6C34878D82A}">
                    <a16:rowId xmlns:a16="http://schemas.microsoft.com/office/drawing/2014/main" val="2154358794"/>
                  </a:ext>
                </a:extLst>
              </a:tr>
              <a:tr h="0">
                <a:tc>
                  <a:txBody>
                    <a:bodyPr/>
                    <a:lstStyle/>
                    <a:p>
                      <a:pPr algn="ctr"/>
                      <a:r>
                        <a:rPr lang="en-US" u="none" strike="noStrike" dirty="0">
                          <a:solidFill>
                            <a:srgbClr val="002060"/>
                          </a:solidFill>
                          <a:effectLst/>
                        </a:rPr>
                        <a:t>MI: Peters (D)</a:t>
                      </a:r>
                      <a:endParaRPr lang="en-US" dirty="0">
                        <a:solidFill>
                          <a:srgbClr val="00206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491568786"/>
                  </a:ext>
                </a:extLst>
              </a:tr>
              <a:tr h="0">
                <a:tc>
                  <a:txBody>
                    <a:bodyPr/>
                    <a:lstStyle/>
                    <a:p>
                      <a:pPr algn="ctr"/>
                      <a:endParaRPr lang="en-US" dirty="0">
                        <a:effectLst/>
                      </a:endParaRPr>
                    </a:p>
                  </a:txBody>
                  <a:tcPr marL="0" marR="0" marT="9525" marB="0" anchor="ctr">
                    <a:lnL>
                      <a:noFill/>
                    </a:lnL>
                    <a:lnR>
                      <a:noFill/>
                    </a:lnR>
                    <a:lnT>
                      <a:noFill/>
                    </a:lnT>
                    <a:lnB>
                      <a:noFill/>
                    </a:lnB>
                  </a:tcPr>
                </a:tc>
                <a:extLst>
                  <a:ext uri="{0D108BD9-81ED-4DB2-BD59-A6C34878D82A}">
                    <a16:rowId xmlns:a16="http://schemas.microsoft.com/office/drawing/2014/main" val="2007495977"/>
                  </a:ext>
                </a:extLst>
              </a:tr>
            </a:tbl>
          </a:graphicData>
        </a:graphic>
      </p:graphicFrame>
      <p:graphicFrame>
        <p:nvGraphicFramePr>
          <p:cNvPr id="21" name="Table 20">
            <a:extLst>
              <a:ext uri="{FF2B5EF4-FFF2-40B4-BE49-F238E27FC236}">
                <a16:creationId xmlns:a16="http://schemas.microsoft.com/office/drawing/2014/main" id="{D2C45977-0512-4C37-986D-F646E2C3ED3E}"/>
              </a:ext>
            </a:extLst>
          </p:cNvPr>
          <p:cNvGraphicFramePr>
            <a:graphicFrameLocks noGrp="1"/>
          </p:cNvGraphicFramePr>
          <p:nvPr>
            <p:extLst>
              <p:ext uri="{D42A27DB-BD31-4B8C-83A1-F6EECF244321}">
                <p14:modId xmlns:p14="http://schemas.microsoft.com/office/powerpoint/2010/main" val="1054941361"/>
              </p:ext>
            </p:extLst>
          </p:nvPr>
        </p:nvGraphicFramePr>
        <p:xfrm>
          <a:off x="3644979" y="1428750"/>
          <a:ext cx="1628775" cy="2228850"/>
        </p:xfrm>
        <a:graphic>
          <a:graphicData uri="http://schemas.openxmlformats.org/drawingml/2006/table">
            <a:tbl>
              <a:tblPr/>
              <a:tblGrid>
                <a:gridCol w="1628775">
                  <a:extLst>
                    <a:ext uri="{9D8B030D-6E8A-4147-A177-3AD203B41FA5}">
                      <a16:colId xmlns:a16="http://schemas.microsoft.com/office/drawing/2014/main" val="2198411336"/>
                    </a:ext>
                  </a:extLst>
                </a:gridCol>
              </a:tblGrid>
              <a:tr h="0">
                <a:tc>
                  <a:txBody>
                    <a:bodyPr/>
                    <a:lstStyle/>
                    <a:p>
                      <a:pPr algn="ctr"/>
                      <a:r>
                        <a:rPr lang="en-US" dirty="0">
                          <a:solidFill>
                            <a:srgbClr val="FFFFFF"/>
                          </a:solidFill>
                          <a:effectLst/>
                        </a:rPr>
                        <a:t>Toss Up</a:t>
                      </a:r>
                    </a:p>
                  </a:txBody>
                  <a:tcPr marL="0" marR="0" marT="9525" marB="9525" anchor="ctr">
                    <a:lnL>
                      <a:noFill/>
                    </a:lnL>
                    <a:lnR>
                      <a:noFill/>
                    </a:lnR>
                    <a:lnT>
                      <a:noFill/>
                    </a:lnT>
                    <a:lnB>
                      <a:noFill/>
                    </a:lnB>
                    <a:solidFill>
                      <a:srgbClr val="606060"/>
                    </a:solidFill>
                  </a:tcPr>
                </a:tc>
                <a:extLst>
                  <a:ext uri="{0D108BD9-81ED-4DB2-BD59-A6C34878D82A}">
                    <a16:rowId xmlns:a16="http://schemas.microsoft.com/office/drawing/2014/main" val="633473422"/>
                  </a:ext>
                </a:extLst>
              </a:tr>
              <a:tr h="78105">
                <a:tc>
                  <a:txBody>
                    <a:bodyPr/>
                    <a:lstStyle/>
                    <a:p>
                      <a:pPr algn="ctr"/>
                      <a:endParaRPr lang="en-US" u="none" strike="noStrike" dirty="0">
                        <a:solidFill>
                          <a:srgbClr val="C00000"/>
                        </a:solidFill>
                        <a:effectLst/>
                      </a:endParaRPr>
                    </a:p>
                    <a:p>
                      <a:pPr algn="ctr"/>
                      <a:r>
                        <a:rPr lang="en-US" u="none" strike="noStrike" dirty="0">
                          <a:solidFill>
                            <a:srgbClr val="C00000"/>
                          </a:solidFill>
                          <a:effectLst/>
                        </a:rPr>
                        <a:t>GA1: Perdue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1093556702"/>
                  </a:ext>
                </a:extLst>
              </a:tr>
              <a:tr h="0">
                <a:tc>
                  <a:txBody>
                    <a:bodyPr/>
                    <a:lstStyle/>
                    <a:p>
                      <a:pPr algn="ctr"/>
                      <a:r>
                        <a:rPr lang="en-US" u="none" strike="noStrike" dirty="0">
                          <a:solidFill>
                            <a:srgbClr val="C00000"/>
                          </a:solidFill>
                          <a:effectLst/>
                        </a:rPr>
                        <a:t>GA2: Loeffler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554441540"/>
                  </a:ext>
                </a:extLst>
              </a:tr>
              <a:tr h="0">
                <a:tc>
                  <a:txBody>
                    <a:bodyPr/>
                    <a:lstStyle/>
                    <a:p>
                      <a:pPr algn="ctr"/>
                      <a:r>
                        <a:rPr lang="en-US" u="none" strike="noStrike" dirty="0">
                          <a:solidFill>
                            <a:srgbClr val="C00000"/>
                          </a:solidFill>
                          <a:effectLst/>
                        </a:rPr>
                        <a:t>IA: Ernst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454303686"/>
                  </a:ext>
                </a:extLst>
              </a:tr>
              <a:tr h="0">
                <a:tc>
                  <a:txBody>
                    <a:bodyPr/>
                    <a:lstStyle/>
                    <a:p>
                      <a:pPr algn="ctr"/>
                      <a:r>
                        <a:rPr lang="en-US" u="none" strike="noStrike" dirty="0">
                          <a:solidFill>
                            <a:srgbClr val="C00000"/>
                          </a:solidFill>
                          <a:effectLst/>
                        </a:rPr>
                        <a:t>ME: Collins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1324402880"/>
                  </a:ext>
                </a:extLst>
              </a:tr>
              <a:tr h="0">
                <a:tc>
                  <a:txBody>
                    <a:bodyPr/>
                    <a:lstStyle/>
                    <a:p>
                      <a:pPr algn="ctr"/>
                      <a:r>
                        <a:rPr lang="en-US" dirty="0">
                          <a:solidFill>
                            <a:srgbClr val="C00000"/>
                          </a:solidFill>
                          <a:effectLst/>
                        </a:rPr>
                        <a:t>MT: </a:t>
                      </a:r>
                      <a:r>
                        <a:rPr lang="en-US" dirty="0" err="1">
                          <a:solidFill>
                            <a:srgbClr val="C00000"/>
                          </a:solidFill>
                          <a:effectLst/>
                        </a:rPr>
                        <a:t>Daines</a:t>
                      </a:r>
                      <a:r>
                        <a:rPr lang="en-US" dirty="0">
                          <a:solidFill>
                            <a:srgbClr val="C00000"/>
                          </a:solidFill>
                          <a:effectLst/>
                        </a:rPr>
                        <a:t> (R)</a:t>
                      </a:r>
                    </a:p>
                  </a:txBody>
                  <a:tcPr marL="0" marR="0" marT="9525" marB="0" anchor="ctr">
                    <a:lnL>
                      <a:noFill/>
                    </a:lnL>
                    <a:lnR>
                      <a:noFill/>
                    </a:lnR>
                    <a:lnT>
                      <a:noFill/>
                    </a:lnT>
                    <a:lnB>
                      <a:noFill/>
                    </a:lnB>
                  </a:tcPr>
                </a:tc>
                <a:extLst>
                  <a:ext uri="{0D108BD9-81ED-4DB2-BD59-A6C34878D82A}">
                    <a16:rowId xmlns:a16="http://schemas.microsoft.com/office/drawing/2014/main" val="2094180215"/>
                  </a:ext>
                </a:extLst>
              </a:tr>
              <a:tr h="0">
                <a:tc>
                  <a:txBody>
                    <a:bodyPr/>
                    <a:lstStyle/>
                    <a:p>
                      <a:pPr algn="ctr"/>
                      <a:r>
                        <a:rPr lang="en-US" dirty="0">
                          <a:solidFill>
                            <a:srgbClr val="C00000"/>
                          </a:solidFill>
                          <a:effectLst/>
                        </a:rPr>
                        <a:t>NC: Tillis (R)</a:t>
                      </a:r>
                    </a:p>
                  </a:txBody>
                  <a:tcPr marL="0" marR="0" marT="9525" marB="0" anchor="ctr">
                    <a:lnL>
                      <a:noFill/>
                    </a:lnL>
                    <a:lnR>
                      <a:noFill/>
                    </a:lnR>
                    <a:lnT>
                      <a:noFill/>
                    </a:lnT>
                    <a:lnB>
                      <a:noFill/>
                    </a:lnB>
                  </a:tcPr>
                </a:tc>
                <a:extLst>
                  <a:ext uri="{0D108BD9-81ED-4DB2-BD59-A6C34878D82A}">
                    <a16:rowId xmlns:a16="http://schemas.microsoft.com/office/drawing/2014/main" val="4112444064"/>
                  </a:ext>
                </a:extLst>
              </a:tr>
              <a:tr h="0">
                <a:tc>
                  <a:txBody>
                    <a:bodyPr/>
                    <a:lstStyle/>
                    <a:p>
                      <a:pPr algn="ctr"/>
                      <a:r>
                        <a:rPr lang="en-US" dirty="0">
                          <a:solidFill>
                            <a:srgbClr val="C00000"/>
                          </a:solidFill>
                          <a:effectLst/>
                        </a:rPr>
                        <a:t>SC: Graham (R)</a:t>
                      </a:r>
                    </a:p>
                  </a:txBody>
                  <a:tcPr marL="0" marR="0" marT="9525" marB="0" anchor="ctr">
                    <a:lnL>
                      <a:noFill/>
                    </a:lnL>
                    <a:lnR>
                      <a:noFill/>
                    </a:lnR>
                    <a:lnT>
                      <a:noFill/>
                    </a:lnT>
                    <a:lnB>
                      <a:noFill/>
                    </a:lnB>
                  </a:tcPr>
                </a:tc>
                <a:extLst>
                  <a:ext uri="{0D108BD9-81ED-4DB2-BD59-A6C34878D82A}">
                    <a16:rowId xmlns:a16="http://schemas.microsoft.com/office/drawing/2014/main" val="1170796105"/>
                  </a:ext>
                </a:extLst>
              </a:tr>
              <a:tr h="0">
                <a:tc>
                  <a:txBody>
                    <a:bodyPr/>
                    <a:lstStyle/>
                    <a:p>
                      <a:pPr algn="ct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142999409"/>
                  </a:ext>
                </a:extLst>
              </a:tr>
            </a:tbl>
          </a:graphicData>
        </a:graphic>
      </p:graphicFrame>
      <p:graphicFrame>
        <p:nvGraphicFramePr>
          <p:cNvPr id="22" name="Table 21">
            <a:extLst>
              <a:ext uri="{FF2B5EF4-FFF2-40B4-BE49-F238E27FC236}">
                <a16:creationId xmlns:a16="http://schemas.microsoft.com/office/drawing/2014/main" id="{1F81963F-999E-4E0F-8601-542B7CB57C10}"/>
              </a:ext>
            </a:extLst>
          </p:cNvPr>
          <p:cNvGraphicFramePr>
            <a:graphicFrameLocks noGrp="1"/>
          </p:cNvGraphicFramePr>
          <p:nvPr>
            <p:extLst>
              <p:ext uri="{D42A27DB-BD31-4B8C-83A1-F6EECF244321}">
                <p14:modId xmlns:p14="http://schemas.microsoft.com/office/powerpoint/2010/main" val="3535815815"/>
              </p:ext>
            </p:extLst>
          </p:nvPr>
        </p:nvGraphicFramePr>
        <p:xfrm>
          <a:off x="5404906" y="1426568"/>
          <a:ext cx="1628775" cy="1754505"/>
        </p:xfrm>
        <a:graphic>
          <a:graphicData uri="http://schemas.openxmlformats.org/drawingml/2006/table">
            <a:tbl>
              <a:tblPr/>
              <a:tblGrid>
                <a:gridCol w="1628775">
                  <a:extLst>
                    <a:ext uri="{9D8B030D-6E8A-4147-A177-3AD203B41FA5}">
                      <a16:colId xmlns:a16="http://schemas.microsoft.com/office/drawing/2014/main" val="1955208998"/>
                    </a:ext>
                  </a:extLst>
                </a:gridCol>
              </a:tblGrid>
              <a:tr h="0">
                <a:tc>
                  <a:txBody>
                    <a:bodyPr/>
                    <a:lstStyle/>
                    <a:p>
                      <a:pPr algn="ctr"/>
                      <a:r>
                        <a:rPr lang="en-US" dirty="0">
                          <a:solidFill>
                            <a:srgbClr val="FFFFFF"/>
                          </a:solidFill>
                          <a:effectLst/>
                        </a:rPr>
                        <a:t>Leans GOP</a:t>
                      </a:r>
                    </a:p>
                  </a:txBody>
                  <a:tcPr marL="0" marR="0" marT="9525" marB="9525" anchor="ctr">
                    <a:lnL>
                      <a:noFill/>
                    </a:lnL>
                    <a:lnR>
                      <a:noFill/>
                    </a:lnR>
                    <a:lnT>
                      <a:noFill/>
                    </a:lnT>
                    <a:lnB>
                      <a:noFill/>
                    </a:lnB>
                    <a:solidFill>
                      <a:srgbClr val="FF9999"/>
                    </a:solidFill>
                  </a:tcPr>
                </a:tc>
                <a:extLst>
                  <a:ext uri="{0D108BD9-81ED-4DB2-BD59-A6C34878D82A}">
                    <a16:rowId xmlns:a16="http://schemas.microsoft.com/office/drawing/2014/main" val="1933390355"/>
                  </a:ext>
                </a:extLst>
              </a:tr>
              <a:tr h="0">
                <a:tc>
                  <a:txBody>
                    <a:bodyPr/>
                    <a:lstStyle/>
                    <a:p>
                      <a:pPr algn="ctr"/>
                      <a:endParaRPr lang="en-US" dirty="0">
                        <a:effectLst/>
                      </a:endParaRPr>
                    </a:p>
                  </a:txBody>
                  <a:tcPr marL="0" marR="0" marT="9525" marB="0" anchor="ctr">
                    <a:lnL>
                      <a:noFill/>
                    </a:lnL>
                    <a:lnR>
                      <a:noFill/>
                    </a:lnR>
                    <a:lnT>
                      <a:noFill/>
                    </a:lnT>
                    <a:lnB>
                      <a:noFill/>
                    </a:lnB>
                  </a:tcPr>
                </a:tc>
                <a:extLst>
                  <a:ext uri="{0D108BD9-81ED-4DB2-BD59-A6C34878D82A}">
                    <a16:rowId xmlns:a16="http://schemas.microsoft.com/office/drawing/2014/main" val="686322583"/>
                  </a:ext>
                </a:extLst>
              </a:tr>
              <a:tr h="0">
                <a:tc>
                  <a:txBody>
                    <a:bodyPr/>
                    <a:lstStyle/>
                    <a:p>
                      <a:pPr algn="ctr"/>
                      <a:r>
                        <a:rPr lang="en-US" u="none" strike="noStrike" dirty="0">
                          <a:solidFill>
                            <a:srgbClr val="1D318A"/>
                          </a:solidFill>
                          <a:effectLst/>
                        </a:rPr>
                        <a:t>AL: Jones (D)</a:t>
                      </a:r>
                    </a:p>
                    <a:p>
                      <a:pPr algn="ctr"/>
                      <a:r>
                        <a:rPr lang="en-US" u="none" strike="noStrike" dirty="0">
                          <a:solidFill>
                            <a:srgbClr val="C00000"/>
                          </a:solidFill>
                          <a:effectLst/>
                        </a:rPr>
                        <a:t>AK: Sullivan (R)</a:t>
                      </a:r>
                    </a:p>
                    <a:p>
                      <a:pPr algn="ctr"/>
                      <a:r>
                        <a:rPr lang="en-US" u="none" strike="noStrike" dirty="0">
                          <a:solidFill>
                            <a:srgbClr val="C00000"/>
                          </a:solidFill>
                          <a:effectLst/>
                        </a:rPr>
                        <a:t>KS: Open</a:t>
                      </a:r>
                    </a:p>
                    <a:p>
                      <a:pPr algn="ctr"/>
                      <a:r>
                        <a:rPr lang="en-US" u="none" strike="noStrike" dirty="0">
                          <a:solidFill>
                            <a:srgbClr val="C00000"/>
                          </a:solidFill>
                          <a:effectLst/>
                        </a:rPr>
                        <a:t>KY: McConnell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4156344599"/>
                  </a:ext>
                </a:extLst>
              </a:tr>
              <a:tr h="0">
                <a:tc>
                  <a:txBody>
                    <a:bodyPr/>
                    <a:lstStyle/>
                    <a:p>
                      <a:pPr algn="ctr"/>
                      <a:r>
                        <a:rPr lang="en-US" u="none" strike="noStrike" dirty="0">
                          <a:solidFill>
                            <a:srgbClr val="C00000"/>
                          </a:solidFill>
                          <a:effectLst/>
                        </a:rPr>
                        <a:t>TX: Cornyn (R)</a:t>
                      </a:r>
                    </a:p>
                    <a:p>
                      <a:pPr algn="ct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732293536"/>
                  </a:ext>
                </a:extLst>
              </a:tr>
            </a:tbl>
          </a:graphicData>
        </a:graphic>
      </p:graphicFrame>
      <p:graphicFrame>
        <p:nvGraphicFramePr>
          <p:cNvPr id="23" name="Table 22">
            <a:extLst>
              <a:ext uri="{FF2B5EF4-FFF2-40B4-BE49-F238E27FC236}">
                <a16:creationId xmlns:a16="http://schemas.microsoft.com/office/drawing/2014/main" id="{866142D8-F32C-461C-9E53-FAB0069C59BD}"/>
              </a:ext>
            </a:extLst>
          </p:cNvPr>
          <p:cNvGraphicFramePr>
            <a:graphicFrameLocks noGrp="1"/>
          </p:cNvGraphicFramePr>
          <p:nvPr>
            <p:extLst>
              <p:ext uri="{D42A27DB-BD31-4B8C-83A1-F6EECF244321}">
                <p14:modId xmlns:p14="http://schemas.microsoft.com/office/powerpoint/2010/main" val="3480935087"/>
              </p:ext>
            </p:extLst>
          </p:nvPr>
        </p:nvGraphicFramePr>
        <p:xfrm>
          <a:off x="7148512" y="1426568"/>
          <a:ext cx="1776248" cy="2655570"/>
        </p:xfrm>
        <a:graphic>
          <a:graphicData uri="http://schemas.openxmlformats.org/drawingml/2006/table">
            <a:tbl>
              <a:tblPr/>
              <a:tblGrid>
                <a:gridCol w="1776248">
                  <a:extLst>
                    <a:ext uri="{9D8B030D-6E8A-4147-A177-3AD203B41FA5}">
                      <a16:colId xmlns:a16="http://schemas.microsoft.com/office/drawing/2014/main" val="1222545972"/>
                    </a:ext>
                  </a:extLst>
                </a:gridCol>
              </a:tblGrid>
              <a:tr h="0">
                <a:tc>
                  <a:txBody>
                    <a:bodyPr/>
                    <a:lstStyle/>
                    <a:p>
                      <a:pPr algn="ctr"/>
                      <a:r>
                        <a:rPr lang="en-US" dirty="0">
                          <a:solidFill>
                            <a:srgbClr val="FFFFFF"/>
                          </a:solidFill>
                          <a:effectLst/>
                        </a:rPr>
                        <a:t>Safe GOP</a:t>
                      </a:r>
                    </a:p>
                  </a:txBody>
                  <a:tcPr marL="0" marR="0" marT="9525" marB="9525" anchor="ctr">
                    <a:lnL>
                      <a:noFill/>
                    </a:lnL>
                    <a:lnR>
                      <a:noFill/>
                    </a:lnR>
                    <a:lnT>
                      <a:noFill/>
                    </a:lnT>
                    <a:lnB>
                      <a:noFill/>
                    </a:lnB>
                    <a:solidFill>
                      <a:srgbClr val="CC3333"/>
                    </a:solidFill>
                  </a:tcPr>
                </a:tc>
                <a:extLst>
                  <a:ext uri="{0D108BD9-81ED-4DB2-BD59-A6C34878D82A}">
                    <a16:rowId xmlns:a16="http://schemas.microsoft.com/office/drawing/2014/main" val="3618150727"/>
                  </a:ext>
                </a:extLst>
              </a:tr>
              <a:tr h="0">
                <a:tc>
                  <a:txBody>
                    <a:bodyPr/>
                    <a:lstStyle/>
                    <a:p>
                      <a:pPr algn="ctr"/>
                      <a:endParaRPr lang="en-US" dirty="0">
                        <a:effectLst/>
                      </a:endParaRPr>
                    </a:p>
                  </a:txBody>
                  <a:tcPr marL="0" marR="0" marT="9525" marB="0" anchor="ctr">
                    <a:lnL>
                      <a:noFill/>
                    </a:lnL>
                    <a:lnR>
                      <a:noFill/>
                    </a:lnR>
                    <a:lnT>
                      <a:noFill/>
                    </a:lnT>
                    <a:lnB>
                      <a:noFill/>
                    </a:lnB>
                  </a:tcPr>
                </a:tc>
                <a:extLst>
                  <a:ext uri="{0D108BD9-81ED-4DB2-BD59-A6C34878D82A}">
                    <a16:rowId xmlns:a16="http://schemas.microsoft.com/office/drawing/2014/main" val="4067036403"/>
                  </a:ext>
                </a:extLst>
              </a:tr>
              <a:tr h="0">
                <a:tc>
                  <a:txBody>
                    <a:bodyPr/>
                    <a:lstStyle/>
                    <a:p>
                      <a:pPr algn="ctr"/>
                      <a:r>
                        <a:rPr lang="en-US" dirty="0">
                          <a:solidFill>
                            <a:srgbClr val="C00000"/>
                          </a:solidFill>
                          <a:effectLst/>
                        </a:rPr>
                        <a:t>AR: Cotton (R)</a:t>
                      </a:r>
                    </a:p>
                  </a:txBody>
                  <a:tcPr marL="0" marR="0" marT="9525" marB="0" anchor="ctr">
                    <a:lnL>
                      <a:noFill/>
                    </a:lnL>
                    <a:lnR>
                      <a:noFill/>
                    </a:lnR>
                    <a:lnT>
                      <a:noFill/>
                    </a:lnT>
                    <a:lnB>
                      <a:noFill/>
                    </a:lnB>
                  </a:tcPr>
                </a:tc>
                <a:extLst>
                  <a:ext uri="{0D108BD9-81ED-4DB2-BD59-A6C34878D82A}">
                    <a16:rowId xmlns:a16="http://schemas.microsoft.com/office/drawing/2014/main" val="3986750794"/>
                  </a:ext>
                </a:extLst>
              </a:tr>
              <a:tr h="0">
                <a:tc>
                  <a:txBody>
                    <a:bodyPr/>
                    <a:lstStyle/>
                    <a:p>
                      <a:pPr algn="ctr"/>
                      <a:r>
                        <a:rPr lang="en-US" u="none" strike="noStrike" dirty="0">
                          <a:solidFill>
                            <a:srgbClr val="C00000"/>
                          </a:solidFill>
                          <a:effectLst/>
                        </a:rPr>
                        <a:t>ID: </a:t>
                      </a:r>
                      <a:r>
                        <a:rPr lang="en-US" u="none" strike="noStrike" dirty="0" err="1">
                          <a:solidFill>
                            <a:srgbClr val="C00000"/>
                          </a:solidFill>
                          <a:effectLst/>
                        </a:rPr>
                        <a:t>Risch</a:t>
                      </a:r>
                      <a:r>
                        <a:rPr lang="en-US" u="none" strike="noStrike" dirty="0">
                          <a:solidFill>
                            <a:srgbClr val="C00000"/>
                          </a:solidFill>
                          <a:effectLst/>
                        </a:rPr>
                        <a:t>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4271845556"/>
                  </a:ext>
                </a:extLst>
              </a:tr>
              <a:tr h="0">
                <a:tc>
                  <a:txBody>
                    <a:bodyPr/>
                    <a:lstStyle/>
                    <a:p>
                      <a:pPr algn="ctr"/>
                      <a:r>
                        <a:rPr lang="en-US" u="none" strike="noStrike" dirty="0">
                          <a:solidFill>
                            <a:srgbClr val="C00000"/>
                          </a:solidFill>
                          <a:effectLst/>
                        </a:rPr>
                        <a:t>LA: Cassidy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2009197109"/>
                  </a:ext>
                </a:extLst>
              </a:tr>
              <a:tr h="0">
                <a:tc>
                  <a:txBody>
                    <a:bodyPr/>
                    <a:lstStyle/>
                    <a:p>
                      <a:pPr algn="ctr"/>
                      <a:r>
                        <a:rPr lang="en-US" u="none" strike="noStrike" dirty="0">
                          <a:solidFill>
                            <a:srgbClr val="C00000"/>
                          </a:solidFill>
                          <a:effectLst/>
                        </a:rPr>
                        <a:t>MS: Hyde-Smith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77137175"/>
                  </a:ext>
                </a:extLst>
              </a:tr>
              <a:tr h="0">
                <a:tc>
                  <a:txBody>
                    <a:bodyPr/>
                    <a:lstStyle/>
                    <a:p>
                      <a:pPr algn="ctr"/>
                      <a:r>
                        <a:rPr lang="en-US" u="none" strike="noStrike" dirty="0">
                          <a:solidFill>
                            <a:srgbClr val="C00000"/>
                          </a:solidFill>
                          <a:effectLst/>
                        </a:rPr>
                        <a:t>NE: </a:t>
                      </a:r>
                      <a:r>
                        <a:rPr lang="en-US" u="none" strike="noStrike" dirty="0" err="1">
                          <a:solidFill>
                            <a:srgbClr val="C00000"/>
                          </a:solidFill>
                          <a:effectLst/>
                        </a:rPr>
                        <a:t>Sasse</a:t>
                      </a:r>
                      <a:r>
                        <a:rPr lang="en-US" u="none" strike="noStrike" dirty="0">
                          <a:solidFill>
                            <a:srgbClr val="C00000"/>
                          </a:solidFill>
                          <a:effectLst/>
                        </a:rPr>
                        <a:t> (R)</a:t>
                      </a:r>
                    </a:p>
                    <a:p>
                      <a:pPr algn="ctr"/>
                      <a:r>
                        <a:rPr lang="en-US" u="none" strike="noStrike" dirty="0">
                          <a:solidFill>
                            <a:srgbClr val="C00000"/>
                          </a:solidFill>
                          <a:effectLst/>
                        </a:rPr>
                        <a:t>OK: Inhofe (R)</a:t>
                      </a:r>
                    </a:p>
                    <a:p>
                      <a:pPr algn="ctr"/>
                      <a:r>
                        <a:rPr lang="en-US" u="none" strike="noStrike" dirty="0">
                          <a:solidFill>
                            <a:srgbClr val="C00000"/>
                          </a:solidFill>
                          <a:effectLst/>
                        </a:rPr>
                        <a:t>SD: Rounds (R)</a:t>
                      </a:r>
                    </a:p>
                  </a:txBody>
                  <a:tcPr marL="0" marR="0" marT="9525" marB="0" anchor="ctr">
                    <a:lnL>
                      <a:noFill/>
                    </a:lnL>
                    <a:lnR>
                      <a:noFill/>
                    </a:lnR>
                    <a:lnT>
                      <a:noFill/>
                    </a:lnT>
                    <a:lnB>
                      <a:noFill/>
                    </a:lnB>
                  </a:tcPr>
                </a:tc>
                <a:extLst>
                  <a:ext uri="{0D108BD9-81ED-4DB2-BD59-A6C34878D82A}">
                    <a16:rowId xmlns:a16="http://schemas.microsoft.com/office/drawing/2014/main" val="2850411866"/>
                  </a:ext>
                </a:extLst>
              </a:tr>
              <a:tr h="0">
                <a:tc>
                  <a:txBody>
                    <a:bodyPr/>
                    <a:lstStyle/>
                    <a:p>
                      <a:pPr algn="ctr"/>
                      <a:r>
                        <a:rPr lang="en-US" u="none" strike="noStrike" dirty="0">
                          <a:solidFill>
                            <a:srgbClr val="C00000"/>
                          </a:solidFill>
                          <a:effectLst/>
                        </a:rPr>
                        <a:t>TN: Open (R)</a:t>
                      </a:r>
                    </a:p>
                    <a:p>
                      <a:pPr algn="ctr"/>
                      <a:r>
                        <a:rPr lang="en-US" u="none" strike="noStrike" dirty="0">
                          <a:solidFill>
                            <a:srgbClr val="C00000"/>
                          </a:solidFill>
                          <a:effectLst/>
                        </a:rPr>
                        <a:t>WV: Moore Capito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733173172"/>
                  </a:ext>
                </a:extLst>
              </a:tr>
              <a:tr h="0">
                <a:tc>
                  <a:txBody>
                    <a:bodyPr/>
                    <a:lstStyle/>
                    <a:p>
                      <a:pPr algn="ctr"/>
                      <a:r>
                        <a:rPr lang="en-US" u="none" strike="noStrike" dirty="0">
                          <a:solidFill>
                            <a:srgbClr val="C00000"/>
                          </a:solidFill>
                          <a:effectLst/>
                        </a:rPr>
                        <a:t>WY: Open (R)</a:t>
                      </a:r>
                      <a:endParaRPr lang="en-US" dirty="0">
                        <a:solidFill>
                          <a:srgbClr val="C00000"/>
                        </a:solidFill>
                        <a:effectLst/>
                      </a:endParaRPr>
                    </a:p>
                  </a:txBody>
                  <a:tcPr marL="0" marR="0" marT="9525" marB="0" anchor="ctr">
                    <a:lnL>
                      <a:noFill/>
                    </a:lnL>
                    <a:lnR>
                      <a:noFill/>
                    </a:lnR>
                    <a:lnT>
                      <a:noFill/>
                    </a:lnT>
                    <a:lnB>
                      <a:noFill/>
                    </a:lnB>
                  </a:tcPr>
                </a:tc>
                <a:extLst>
                  <a:ext uri="{0D108BD9-81ED-4DB2-BD59-A6C34878D82A}">
                    <a16:rowId xmlns:a16="http://schemas.microsoft.com/office/drawing/2014/main" val="3547069907"/>
                  </a:ext>
                </a:extLst>
              </a:tr>
            </a:tbl>
          </a:graphicData>
        </a:graphic>
      </p:graphicFrame>
    </p:spTree>
    <p:extLst>
      <p:ext uri="{BB962C8B-B14F-4D97-AF65-F5344CB8AC3E}">
        <p14:creationId xmlns:p14="http://schemas.microsoft.com/office/powerpoint/2010/main" val="1385980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13</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196912" y="86684"/>
            <a:ext cx="8718488"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latin typeface="Arial Black" panose="020B0A04020102020204" pitchFamily="34" charset="0"/>
                <a:ea typeface="Times" panose="02020603050405020304" pitchFamily="18" charset="0"/>
              </a:rPr>
              <a:t>U.S. House of Representatives</a:t>
            </a:r>
            <a:r>
              <a:rPr lang="en-US" sz="3200" dirty="0">
                <a:effectLst/>
                <a:latin typeface="Arial Black" panose="020B0A04020102020204" pitchFamily="34" charset="0"/>
                <a:ea typeface="Times" panose="02020603050405020304" pitchFamily="18" charset="0"/>
              </a:rPr>
              <a:t> Polling</a:t>
            </a: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5" name="Picture 4">
            <a:extLst>
              <a:ext uri="{FF2B5EF4-FFF2-40B4-BE49-F238E27FC236}">
                <a16:creationId xmlns:a16="http://schemas.microsoft.com/office/drawing/2014/main" id="{F720B21B-0830-46C2-9616-7581F5392B54}"/>
              </a:ext>
            </a:extLst>
          </p:cNvPr>
          <p:cNvPicPr>
            <a:picLocks noChangeAspect="1"/>
          </p:cNvPicPr>
          <p:nvPr/>
        </p:nvPicPr>
        <p:blipFill>
          <a:blip r:embed="rId3"/>
          <a:stretch>
            <a:fillRect/>
          </a:stretch>
        </p:blipFill>
        <p:spPr>
          <a:xfrm>
            <a:off x="1015436" y="666750"/>
            <a:ext cx="7113128" cy="3592792"/>
          </a:xfrm>
          <a:prstGeom prst="rect">
            <a:avLst/>
          </a:prstGeom>
        </p:spPr>
      </p:pic>
    </p:spTree>
    <p:extLst>
      <p:ext uri="{BB962C8B-B14F-4D97-AF65-F5344CB8AC3E}">
        <p14:creationId xmlns:p14="http://schemas.microsoft.com/office/powerpoint/2010/main" val="1278096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14</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196913" y="86684"/>
            <a:ext cx="8566088"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800" dirty="0">
                <a:latin typeface="Arial Black" panose="020B0A04020102020204" pitchFamily="34" charset="0"/>
                <a:ea typeface="Times" panose="02020603050405020304" pitchFamily="18" charset="0"/>
              </a:rPr>
              <a:t>P</a:t>
            </a:r>
            <a:r>
              <a:rPr lang="en-US" sz="2800" dirty="0">
                <a:effectLst/>
                <a:latin typeface="Arial Black" panose="020B0A04020102020204" pitchFamily="34" charset="0"/>
                <a:ea typeface="Times" panose="02020603050405020304" pitchFamily="18" charset="0"/>
              </a:rPr>
              <a:t>otential Presidential/Congressional Combinations</a:t>
            </a:r>
          </a:p>
          <a:p>
            <a:endParaRPr lang="en-US" sz="3200" b="1" dirty="0">
              <a:latin typeface="Arial Black" panose="020B0604020202020204" pitchFamily="34" charset="0"/>
              <a:cs typeface="Arial Black" panose="020B0604020202020204" pitchFamily="34" charset="0"/>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sp>
        <p:nvSpPr>
          <p:cNvPr id="3" name="TextBox 2">
            <a:extLst>
              <a:ext uri="{FF2B5EF4-FFF2-40B4-BE49-F238E27FC236}">
                <a16:creationId xmlns:a16="http://schemas.microsoft.com/office/drawing/2014/main" id="{13114693-4AD6-41CC-94CD-01BF95B88ABE}"/>
              </a:ext>
            </a:extLst>
          </p:cNvPr>
          <p:cNvSpPr txBox="1"/>
          <p:nvPr/>
        </p:nvSpPr>
        <p:spPr>
          <a:xfrm>
            <a:off x="381000" y="1200150"/>
            <a:ext cx="8382000" cy="2677656"/>
          </a:xfrm>
          <a:prstGeom prst="rect">
            <a:avLst/>
          </a:prstGeom>
          <a:noFill/>
        </p:spPr>
        <p:txBody>
          <a:bodyPr wrap="square" rtlCol="0">
            <a:spAutoFit/>
          </a:bodyPr>
          <a:lstStyle/>
          <a:p>
            <a:pPr marL="285750" indent="-285750">
              <a:buClr>
                <a:srgbClr val="FF0000"/>
              </a:buClr>
              <a:buFont typeface="Wingdings" panose="05000000000000000000" pitchFamily="2" charset="2"/>
              <a:buChar char="§"/>
            </a:pPr>
            <a:r>
              <a:rPr lang="en-US" dirty="0"/>
              <a:t>Trump remains in office and the Senate remains Republican and the House Democrat</a:t>
            </a:r>
          </a:p>
          <a:p>
            <a:pPr marL="285750" indent="-285750">
              <a:buClr>
                <a:srgbClr val="FF0000"/>
              </a:buClr>
              <a:buFont typeface="Wingdings" panose="05000000000000000000" pitchFamily="2" charset="2"/>
              <a:buChar char="§"/>
            </a:pPr>
            <a:endParaRPr lang="en-US" dirty="0"/>
          </a:p>
          <a:p>
            <a:pPr marL="285750" indent="-285750">
              <a:buClr>
                <a:srgbClr val="FF0000"/>
              </a:buClr>
              <a:buFont typeface="Wingdings" panose="05000000000000000000" pitchFamily="2" charset="2"/>
              <a:buChar char="§"/>
            </a:pPr>
            <a:r>
              <a:rPr lang="en-US" dirty="0"/>
              <a:t>Trump remains in office and the Senate and House are both Democrat</a:t>
            </a:r>
          </a:p>
          <a:p>
            <a:pPr marL="285750" indent="-285750">
              <a:buClr>
                <a:srgbClr val="FF0000"/>
              </a:buClr>
              <a:buFont typeface="Wingdings" panose="05000000000000000000" pitchFamily="2" charset="2"/>
              <a:buChar char="§"/>
            </a:pPr>
            <a:endParaRPr lang="en-US" dirty="0"/>
          </a:p>
          <a:p>
            <a:pPr marL="285750" indent="-285750">
              <a:buClr>
                <a:srgbClr val="FF0000"/>
              </a:buClr>
              <a:buFont typeface="Wingdings" panose="05000000000000000000" pitchFamily="2" charset="2"/>
              <a:buChar char="§"/>
            </a:pPr>
            <a:r>
              <a:rPr lang="en-US" dirty="0"/>
              <a:t>Trump remains in office and the Senate and House are both Republican</a:t>
            </a:r>
          </a:p>
          <a:p>
            <a:pPr marL="285750" indent="-285750">
              <a:buClr>
                <a:srgbClr val="FF0000"/>
              </a:buClr>
              <a:buFont typeface="Wingdings" panose="05000000000000000000" pitchFamily="2" charset="2"/>
              <a:buChar char="§"/>
            </a:pPr>
            <a:endParaRPr lang="en-US" dirty="0"/>
          </a:p>
          <a:p>
            <a:pPr marL="285750" indent="-285750">
              <a:buClr>
                <a:srgbClr val="FF0000"/>
              </a:buClr>
              <a:buFont typeface="Wingdings" panose="05000000000000000000" pitchFamily="2" charset="2"/>
              <a:buChar char="§"/>
            </a:pPr>
            <a:r>
              <a:rPr lang="en-US" dirty="0"/>
              <a:t>Biden is elected as President and the Senate remains Republican and the House Democrat</a:t>
            </a:r>
          </a:p>
          <a:p>
            <a:pPr marL="285750" indent="-285750">
              <a:buClr>
                <a:srgbClr val="FF0000"/>
              </a:buClr>
              <a:buFont typeface="Wingdings" panose="05000000000000000000" pitchFamily="2" charset="2"/>
              <a:buChar char="§"/>
            </a:pPr>
            <a:endParaRPr lang="en-US" dirty="0"/>
          </a:p>
          <a:p>
            <a:pPr marL="285750" indent="-285750">
              <a:buClr>
                <a:srgbClr val="FF0000"/>
              </a:buClr>
              <a:buFont typeface="Wingdings" panose="05000000000000000000" pitchFamily="2" charset="2"/>
              <a:buChar char="§"/>
            </a:pPr>
            <a:r>
              <a:rPr lang="en-US" dirty="0"/>
              <a:t>Biden is elected as President and the Senate and House are both Democrat</a:t>
            </a:r>
          </a:p>
          <a:p>
            <a:pPr marL="285750" indent="-285750">
              <a:buClr>
                <a:srgbClr val="FF0000"/>
              </a:buClr>
              <a:buFont typeface="Wingdings" panose="05000000000000000000" pitchFamily="2" charset="2"/>
              <a:buChar char="§"/>
            </a:pPr>
            <a:endParaRPr lang="en-US" dirty="0"/>
          </a:p>
          <a:p>
            <a:pPr marL="285750" indent="-285750">
              <a:buClr>
                <a:srgbClr val="FF0000"/>
              </a:buClr>
              <a:buFont typeface="Wingdings" panose="05000000000000000000" pitchFamily="2" charset="2"/>
              <a:buChar char="§"/>
            </a:pPr>
            <a:r>
              <a:rPr lang="en-US" dirty="0"/>
              <a:t>Biden is elected as President and the Senate and House are both Republican</a:t>
            </a:r>
          </a:p>
          <a:p>
            <a:endParaRPr lang="en-US" dirty="0"/>
          </a:p>
        </p:txBody>
      </p:sp>
    </p:spTree>
    <p:extLst>
      <p:ext uri="{BB962C8B-B14F-4D97-AF65-F5344CB8AC3E}">
        <p14:creationId xmlns:p14="http://schemas.microsoft.com/office/powerpoint/2010/main" val="221495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15</a:t>
            </a:fld>
            <a:endParaRPr lang="en" dirty="0">
              <a:solidFill>
                <a:schemeClr val="bg1"/>
              </a:solidFill>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5" name="Picture 4">
            <a:extLst>
              <a:ext uri="{FF2B5EF4-FFF2-40B4-BE49-F238E27FC236}">
                <a16:creationId xmlns:a16="http://schemas.microsoft.com/office/drawing/2014/main" id="{CA85A17C-B084-45BB-BC30-873A20F88428}"/>
              </a:ext>
            </a:extLst>
          </p:cNvPr>
          <p:cNvPicPr>
            <a:picLocks noChangeAspect="1"/>
          </p:cNvPicPr>
          <p:nvPr/>
        </p:nvPicPr>
        <p:blipFill>
          <a:blip r:embed="rId3"/>
          <a:stretch>
            <a:fillRect/>
          </a:stretch>
        </p:blipFill>
        <p:spPr>
          <a:xfrm>
            <a:off x="1470846" y="133350"/>
            <a:ext cx="6202308" cy="4114800"/>
          </a:xfrm>
          <a:prstGeom prst="rect">
            <a:avLst/>
          </a:prstGeom>
        </p:spPr>
      </p:pic>
    </p:spTree>
    <p:extLst>
      <p:ext uri="{BB962C8B-B14F-4D97-AF65-F5344CB8AC3E}">
        <p14:creationId xmlns:p14="http://schemas.microsoft.com/office/powerpoint/2010/main" val="2716394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16</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013079" y="497316"/>
            <a:ext cx="6105679" cy="643667"/>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Overview of Education Platform</a:t>
            </a: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850020"/>
            <a:ext cx="8404763" cy="24743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base"/>
            <a:r>
              <a:rPr lang="en-US" dirty="0">
                <a:latin typeface="+mn-lt"/>
              </a:rPr>
              <a:t>Biden is proposing a bold plan for education and training post-high school that will give hard-working Americans the chance to join or maintain their place in the middle class, regardless of their parents’ income or the color of their skin.</a:t>
            </a:r>
          </a:p>
          <a:p>
            <a:pPr fontAlgn="base"/>
            <a:endParaRPr lang="en-US" dirty="0">
              <a:latin typeface="+mn-lt"/>
            </a:endParaRPr>
          </a:p>
          <a:p>
            <a:pPr marL="342900" indent="-342900" fontAlgn="base">
              <a:buClr>
                <a:srgbClr val="FF0000"/>
              </a:buClr>
              <a:buFont typeface="Wingdings" panose="05000000000000000000" pitchFamily="2" charset="2"/>
              <a:buChar char="§"/>
            </a:pPr>
            <a:r>
              <a:rPr lang="en-US" dirty="0">
                <a:latin typeface="+mn-lt"/>
              </a:rPr>
              <a:t>Invest in community colleges and training to improve student success and grow a stronger, more prosperous, and more inclusive middle class.</a:t>
            </a:r>
          </a:p>
          <a:p>
            <a:pPr marL="342900" indent="-342900" fontAlgn="base">
              <a:buClr>
                <a:srgbClr val="FF0000"/>
              </a:buClr>
              <a:buFont typeface="Wingdings" panose="05000000000000000000" pitchFamily="2" charset="2"/>
              <a:buChar char="§"/>
            </a:pPr>
            <a:r>
              <a:rPr lang="en-US" dirty="0">
                <a:latin typeface="+mn-lt"/>
              </a:rPr>
              <a:t>Strengthen college as the reliable pathway to the middle class, not an investment that provides limited returns and leaves graduates with mountains of debt they can’t afford.</a:t>
            </a:r>
          </a:p>
          <a:p>
            <a:pPr marL="342900" indent="-342900" fontAlgn="base">
              <a:buClr>
                <a:srgbClr val="FF0000"/>
              </a:buClr>
              <a:buFont typeface="Wingdings" panose="05000000000000000000" pitchFamily="2" charset="2"/>
              <a:buChar char="§"/>
            </a:pPr>
            <a:r>
              <a:rPr lang="en-US" dirty="0">
                <a:latin typeface="+mn-lt"/>
              </a:rPr>
              <a:t>Support colleges and universities that play unique and vital roles in their communities, including Historically Black Colleges and Universities and Minority-Serving Institutions.</a:t>
            </a:r>
          </a:p>
        </p:txBody>
      </p:sp>
      <p:pic>
        <p:nvPicPr>
          <p:cNvPr id="2" name="Picture 1">
            <a:extLst>
              <a:ext uri="{FF2B5EF4-FFF2-40B4-BE49-F238E27FC236}">
                <a16:creationId xmlns:a16="http://schemas.microsoft.com/office/drawing/2014/main" id="{A025B414-2DFE-493B-8616-91BC26A31297}"/>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529019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17</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276600" y="637022"/>
            <a:ext cx="5334000" cy="609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Access/Affordability</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962150"/>
            <a:ext cx="8427750" cy="2209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pPr>
            <a:r>
              <a:rPr lang="en-US" dirty="0"/>
              <a:t>Provide two years of community college or other high-quality training program without debt for any hard-working individual looking to learn and improve their skills to keep up with the changing nature of work.</a:t>
            </a:r>
          </a:p>
          <a:p>
            <a:pPr marL="285750" indent="-285750">
              <a:buClr>
                <a:srgbClr val="FF0000"/>
              </a:buClr>
              <a:buFont typeface="Wingdings" panose="05000000000000000000" pitchFamily="2" charset="2"/>
              <a:buChar char="§"/>
            </a:pPr>
            <a:r>
              <a:rPr lang="en-US" dirty="0"/>
              <a:t>Create a new grant program to assist community colleges in improving their students’ success.</a:t>
            </a:r>
          </a:p>
          <a:p>
            <a:pPr marL="285750" indent="-285750">
              <a:buClr>
                <a:srgbClr val="FF0000"/>
              </a:buClr>
              <a:buFont typeface="Wingdings" panose="05000000000000000000" pitchFamily="2" charset="2"/>
              <a:buChar char="§"/>
            </a:pPr>
            <a:r>
              <a:rPr lang="en-US" dirty="0"/>
              <a:t>Tackle the barriers that prevent students from completing their community college degree or training credential. </a:t>
            </a:r>
          </a:p>
          <a:p>
            <a:pPr marL="285750" indent="-285750">
              <a:buClr>
                <a:srgbClr val="FF0000"/>
              </a:buClr>
              <a:buFont typeface="Wingdings" panose="05000000000000000000" pitchFamily="2" charset="2"/>
              <a:buChar char="§"/>
            </a:pPr>
            <a:r>
              <a:rPr lang="en-US" dirty="0"/>
              <a:t>Invest $8 billion to help community colleges improve the health and safety of their facilities and equip their schools with new technology. </a:t>
            </a:r>
          </a:p>
          <a:p>
            <a:pPr marL="285750" indent="-285750">
              <a:buClr>
                <a:srgbClr val="FF0000"/>
              </a:buClr>
              <a:buFont typeface="Wingdings" panose="05000000000000000000" pitchFamily="2" charset="2"/>
              <a:buChar char="§"/>
            </a:pPr>
            <a:r>
              <a:rPr lang="en-US" dirty="0"/>
              <a:t>Invest $50 billion in workforce training, including community-college business partnerships and apprenticeships.</a:t>
            </a:r>
          </a:p>
          <a:p>
            <a:pPr marL="285750" indent="-285750" fontAlgn="base">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2E300202-FB59-4829-8E3F-D4EE8CB2898C}"/>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128531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18</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043257" y="637022"/>
            <a:ext cx="6019800" cy="609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100" dirty="0">
                <a:effectLst/>
                <a:latin typeface="Arial Black" panose="020B0A04020102020204" pitchFamily="34" charset="0"/>
                <a:ea typeface="Times" panose="02020603050405020304" pitchFamily="18" charset="0"/>
              </a:rPr>
              <a:t>Access/Affordability Cont’d</a:t>
            </a:r>
            <a:endParaRPr lang="en-US" sz="31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907546"/>
            <a:ext cx="8427750" cy="213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pPr>
            <a:r>
              <a:rPr lang="en-US" dirty="0"/>
              <a:t>Double the maximum Federal Pell Grant award for low-income students.</a:t>
            </a:r>
          </a:p>
          <a:p>
            <a:pPr marL="285750" indent="-285750">
              <a:buClr>
                <a:srgbClr val="FF0000"/>
              </a:buClr>
              <a:buFont typeface="Wingdings" panose="05000000000000000000" pitchFamily="2" charset="2"/>
              <a:buChar char="§"/>
            </a:pPr>
            <a:r>
              <a:rPr lang="en-US" dirty="0"/>
              <a:t>Make public 4-year colleges and universities tuition-free for all families with incomes below $125,000 a year (adopts Sen. Sanders’s </a:t>
            </a:r>
            <a:r>
              <a:rPr lang="en-US" dirty="0">
                <a:hlinkClick r:id="rId3">
                  <a:extLst>
                    <a:ext uri="{A12FA001-AC4F-418D-AE19-62706E023703}">
                      <ahyp:hlinkClr xmlns:ahyp="http://schemas.microsoft.com/office/drawing/2018/hyperlinkcolor" val="tx"/>
                    </a:ext>
                  </a:extLst>
                </a:hlinkClick>
              </a:rPr>
              <a:t>College for All</a:t>
            </a:r>
            <a:r>
              <a:rPr lang="en-US" dirty="0"/>
              <a:t> proposal).</a:t>
            </a:r>
          </a:p>
          <a:p>
            <a:pPr marL="285750" indent="-285750" fontAlgn="base">
              <a:buClr>
                <a:srgbClr val="FF0000"/>
              </a:buClr>
              <a:buFont typeface="Wingdings" panose="05000000000000000000" pitchFamily="2" charset="2"/>
              <a:buChar char="§"/>
            </a:pPr>
            <a:r>
              <a:rPr lang="en-US" dirty="0"/>
              <a:t>Direct funds to public and nonprofit colleges and universities and minority-serving institutions based on proportion of low-income students those institutions enroll and graduate.</a:t>
            </a:r>
          </a:p>
          <a:p>
            <a:pPr marL="285750" indent="-285750" fontAlgn="base">
              <a:buClr>
                <a:srgbClr val="FF0000"/>
              </a:buClr>
              <a:buFont typeface="Wingdings" panose="05000000000000000000" pitchFamily="2" charset="2"/>
              <a:buChar char="§"/>
            </a:pPr>
            <a:r>
              <a:rPr lang="en-US" dirty="0"/>
              <a:t>Establish new federal grant program to help community colleges create emergency grant programs for students who experience unexpected financial challenge that threatens their ability to stay enrolled.</a:t>
            </a:r>
          </a:p>
          <a:p>
            <a:pPr marL="285750" indent="-285750" fontAlgn="base">
              <a:buClr>
                <a:srgbClr val="FF0000"/>
              </a:buClr>
              <a:buFont typeface="Wingdings" panose="05000000000000000000" pitchFamily="2" charset="2"/>
              <a:buChar char="§"/>
            </a:pPr>
            <a:r>
              <a:rPr lang="en-US" dirty="0"/>
              <a:t>Restore formerly incarcerated individuals’ eligibility for Federal Pell Grant.</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2E300202-FB59-4829-8E3F-D4EE8CB2898C}"/>
              </a:ext>
            </a:extLst>
          </p:cNvPr>
          <p:cNvPicPr>
            <a:picLocks noChangeAspect="1"/>
          </p:cNvPicPr>
          <p:nvPr/>
        </p:nvPicPr>
        <p:blipFill>
          <a:blip r:embed="rId4"/>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15228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19</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276600" y="484622"/>
            <a:ext cx="6019800"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Student Debt/Loan Cancellation</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888169"/>
            <a:ext cx="8229600" cy="20551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pPr>
            <a:r>
              <a:rPr lang="en-US" dirty="0"/>
              <a:t>Cancel student loans through executive action for students who went to “predatory schools” where a determination of misrepresentation or fraud is made by USDE, State Attorneys General or the courts. </a:t>
            </a:r>
          </a:p>
          <a:p>
            <a:pPr marL="285750" indent="-285750">
              <a:buClr>
                <a:srgbClr val="FF0000"/>
              </a:buClr>
              <a:buFont typeface="Wingdings" panose="05000000000000000000" pitchFamily="2" charset="2"/>
              <a:buChar char="§"/>
            </a:pPr>
            <a:r>
              <a:rPr lang="en-US" dirty="0"/>
              <a:t>Authorize up to $10,000 in student debt relief per borrower for COVID-19 relief.</a:t>
            </a:r>
          </a:p>
          <a:p>
            <a:pPr marL="285750" indent="-285750">
              <a:buClr>
                <a:srgbClr val="FF0000"/>
              </a:buClr>
              <a:buFont typeface="Wingdings" panose="05000000000000000000" pitchFamily="2" charset="2"/>
              <a:buChar char="§"/>
            </a:pPr>
            <a:r>
              <a:rPr lang="en-US" dirty="0"/>
              <a:t>Improve Public Service Loan Forgiveness program, including forgiving up to $10,000 in student debt per year for up to five years.</a:t>
            </a:r>
          </a:p>
          <a:p>
            <a:pPr marL="285750" lvl="1" indent="-285750">
              <a:buClr>
                <a:srgbClr val="FF0000"/>
              </a:buClr>
              <a:buFont typeface="Wingdings" panose="05000000000000000000" pitchFamily="2" charset="2"/>
              <a:buChar char="§"/>
            </a:pPr>
            <a:r>
              <a:rPr lang="en-US" dirty="0"/>
              <a:t>Allow individuals holding private loans to discharge them in bankruptcy.</a:t>
            </a:r>
          </a:p>
          <a:p>
            <a:pPr marL="285750" lvl="1" indent="-285750">
              <a:buClr>
                <a:srgbClr val="FF0000"/>
              </a:buClr>
              <a:buFont typeface="Wingdings" panose="05000000000000000000" pitchFamily="2" charset="2"/>
              <a:buChar char="§"/>
            </a:pPr>
            <a:r>
              <a:rPr lang="en-US" dirty="0"/>
              <a:t>Change the tax code so that debt forgiven through the income-based repayment plan will not be taxed.</a:t>
            </a:r>
          </a:p>
          <a:p>
            <a:pPr marL="285750" lvl="1"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190AF2D1-4A62-4DA3-9CCD-1CFE7B0B0366}"/>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334313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idx="4294967295"/>
          </p:nvPr>
        </p:nvSpPr>
        <p:spPr>
          <a:xfrm>
            <a:off x="251925" y="209550"/>
            <a:ext cx="8580375" cy="914400"/>
          </a:xfrm>
          <a:prstGeom prst="rect">
            <a:avLst/>
          </a:prstGeom>
        </p:spPr>
        <p:txBody>
          <a:bodyPr lIns="91425" tIns="91425" rIns="91425" bIns="91425" anchor="t" anchorCtr="0">
            <a:noAutofit/>
          </a:bodyPr>
          <a:lstStyle/>
          <a:p>
            <a:pPr lvl="0">
              <a:spcBef>
                <a:spcPts val="0"/>
              </a:spcBef>
              <a:buNone/>
            </a:pPr>
            <a:r>
              <a:rPr lang="en-US" sz="3200" b="1" dirty="0">
                <a:latin typeface="Arial Black" panose="020B0604020202020204" pitchFamily="34" charset="0"/>
                <a:ea typeface="Raleway"/>
                <a:cs typeface="Arial Black" panose="020B0604020202020204" pitchFamily="34" charset="0"/>
                <a:sym typeface="Raleway"/>
              </a:rPr>
              <a:t>Hosted By</a:t>
            </a:r>
            <a:endParaRPr lang="en" sz="3200" b="1" dirty="0">
              <a:latin typeface="Arial Black" panose="020B0604020202020204" pitchFamily="34" charset="0"/>
              <a:ea typeface="Raleway"/>
              <a:cs typeface="Arial Black" panose="020B0604020202020204" pitchFamily="34" charset="0"/>
              <a:sym typeface="Raleway"/>
            </a:endParaRPr>
          </a:p>
        </p:txBody>
      </p:sp>
      <p:sp>
        <p:nvSpPr>
          <p:cNvPr id="65" name="Shape 65"/>
          <p:cNvSpPr txBox="1">
            <a:spLocks noGrp="1"/>
          </p:cNvSpPr>
          <p:nvPr>
            <p:ph type="body" idx="4294967295"/>
          </p:nvPr>
        </p:nvSpPr>
        <p:spPr>
          <a:xfrm>
            <a:off x="2286000" y="1123950"/>
            <a:ext cx="5410200" cy="1295400"/>
          </a:xfrm>
          <a:prstGeom prst="rect">
            <a:avLst/>
          </a:prstGeom>
        </p:spPr>
        <p:txBody>
          <a:bodyPr lIns="91425" tIns="91425" rIns="91425" bIns="91425" anchor="t" anchorCtr="0">
            <a:noAutofit/>
          </a:bodyPr>
          <a:lstStyle/>
          <a:p>
            <a:r>
              <a:rPr lang="en-US" sz="2000" b="1" dirty="0">
                <a:solidFill>
                  <a:schemeClr val="tx1"/>
                </a:solidFill>
                <a:latin typeface="+mj-lt"/>
              </a:rPr>
              <a:t>Greg Gragg</a:t>
            </a:r>
          </a:p>
          <a:p>
            <a:r>
              <a:rPr lang="en-US" sz="1600" dirty="0">
                <a:solidFill>
                  <a:schemeClr val="tx1"/>
                </a:solidFill>
                <a:latin typeface="+mj-lt"/>
              </a:rPr>
              <a:t>CEO, Gragg Advertising</a:t>
            </a:r>
          </a:p>
          <a:p>
            <a:endParaRPr lang="en-US" sz="1600" dirty="0">
              <a:solidFill>
                <a:schemeClr val="tx1"/>
              </a:solidFill>
              <a:latin typeface="Raleway" panose="020B0604020202020204" charset="0"/>
            </a:endParaRP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t>2</a:t>
            </a:fld>
            <a:endParaRPr lang="en" dirty="0">
              <a:solidFill>
                <a:schemeClr val="bg1"/>
              </a:solidFill>
            </a:endParaRPr>
          </a:p>
        </p:txBody>
      </p:sp>
      <p:pic>
        <p:nvPicPr>
          <p:cNvPr id="10" name="Picture 6" descr="http://graggadv.com/wp-content/uploads/sites/17/2016/09/Darryl-480x39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848" b="12603"/>
          <a:stretch/>
        </p:blipFill>
        <p:spPr bwMode="auto">
          <a:xfrm>
            <a:off x="401827" y="2680646"/>
            <a:ext cx="1579373" cy="130529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Shape 65">
            <a:extLst>
              <a:ext uri="{FF2B5EF4-FFF2-40B4-BE49-F238E27FC236}">
                <a16:creationId xmlns:a16="http://schemas.microsoft.com/office/drawing/2014/main" id="{92F48611-EE6F-43E8-866F-D266DA74D9C0}"/>
              </a:ext>
            </a:extLst>
          </p:cNvPr>
          <p:cNvSpPr txBox="1">
            <a:spLocks/>
          </p:cNvSpPr>
          <p:nvPr/>
        </p:nvSpPr>
        <p:spPr>
          <a:xfrm>
            <a:off x="2286000" y="2721278"/>
            <a:ext cx="5410200" cy="12954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r>
              <a:rPr lang="en-US" sz="2000" b="1" dirty="0">
                <a:solidFill>
                  <a:schemeClr val="tx1"/>
                </a:solidFill>
                <a:latin typeface="+mj-lt"/>
              </a:rPr>
              <a:t>Darryl Mattox</a:t>
            </a:r>
          </a:p>
          <a:p>
            <a:r>
              <a:rPr lang="en-US" sz="1600" dirty="0">
                <a:solidFill>
                  <a:schemeClr val="tx1"/>
                </a:solidFill>
                <a:latin typeface="+mj-lt"/>
              </a:rPr>
              <a:t>COO/President, Gragg Advertising</a:t>
            </a:r>
          </a:p>
          <a:p>
            <a:endParaRPr lang="en-US" sz="1600" dirty="0">
              <a:solidFill>
                <a:schemeClr val="tx1"/>
              </a:solidFill>
              <a:latin typeface="Raleway" panose="020B0604020202020204" charset="0"/>
            </a:endParaRPr>
          </a:p>
        </p:txBody>
      </p:sp>
      <p:pic>
        <p:nvPicPr>
          <p:cNvPr id="2" name="Picture 4" descr="http://graggadv.com/wp-content/uploads/sites/17/2016/09/Greg-480x392.jpg">
            <a:extLst>
              <a:ext uri="{FF2B5EF4-FFF2-40B4-BE49-F238E27FC236}">
                <a16:creationId xmlns:a16="http://schemas.microsoft.com/office/drawing/2014/main" id="{0B3ED79A-61F4-4849-8FAC-6E886DC185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8" b="2831"/>
          <a:stretch/>
        </p:blipFill>
        <p:spPr bwMode="auto">
          <a:xfrm>
            <a:off x="401829" y="1047750"/>
            <a:ext cx="1579372" cy="127259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1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20</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280236" y="484622"/>
            <a:ext cx="56847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Student Debt/Loan Cancellation Cont’d</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957039"/>
            <a:ext cx="8229600" cy="20625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92100" lvl="5" indent="-292100">
              <a:buClr>
                <a:srgbClr val="FF0000"/>
              </a:buClr>
              <a:buFont typeface="Wingdings" panose="05000000000000000000" pitchFamily="2" charset="2"/>
              <a:buChar char="§"/>
            </a:pPr>
            <a:r>
              <a:rPr lang="en-US" dirty="0"/>
              <a:t>Loan forgiveness for undergraduate tuition-related federal student debt from public colleges and universities for debt-holders earning up to $125,000 a year, with appropriate phase-outs.  </a:t>
            </a:r>
          </a:p>
          <a:p>
            <a:pPr marL="292100" lvl="4" indent="-292100">
              <a:buClr>
                <a:srgbClr val="FF0000"/>
              </a:buClr>
              <a:buFont typeface="Wingdings" panose="05000000000000000000" pitchFamily="2" charset="2"/>
              <a:buChar char="§"/>
            </a:pPr>
            <a:r>
              <a:rPr lang="en-US" dirty="0"/>
              <a:t>Loan forgiveness for Public Servants or Teachers (PSLF/TLFP) and borrowers with a total or permanent disability.</a:t>
            </a:r>
          </a:p>
          <a:p>
            <a:pPr marL="292100" lvl="4" indent="-292100">
              <a:buClr>
                <a:srgbClr val="FF0000"/>
              </a:buClr>
              <a:buFont typeface="Wingdings" panose="05000000000000000000" pitchFamily="2" charset="2"/>
              <a:buChar char="§"/>
            </a:pPr>
            <a:r>
              <a:rPr lang="en-US" dirty="0"/>
              <a:t>Pause monthly billing interest on federal student loans for people earning less than $25,000, cap payments at 5% of discretionary income for those earning more than $25,000 and forgive remainder after 20 years.</a:t>
            </a:r>
          </a:p>
        </p:txBody>
      </p:sp>
      <p:pic>
        <p:nvPicPr>
          <p:cNvPr id="2" name="Picture 1">
            <a:extLst>
              <a:ext uri="{FF2B5EF4-FFF2-40B4-BE49-F238E27FC236}">
                <a16:creationId xmlns:a16="http://schemas.microsoft.com/office/drawing/2014/main" id="{190AF2D1-4A62-4DA3-9CCD-1CFE7B0B0366}"/>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275456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21</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200399" y="637022"/>
            <a:ext cx="5684775" cy="609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For-Profit Colleges</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766365"/>
            <a:ext cx="8580375" cy="2438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1800" b="1" dirty="0"/>
              <a:t>Stop for-profit education programs from profiteering off of students.</a:t>
            </a:r>
          </a:p>
          <a:p>
            <a:endParaRPr lang="en-US" dirty="0"/>
          </a:p>
          <a:p>
            <a:pPr marL="285750" indent="-285750">
              <a:buClr>
                <a:srgbClr val="FF0000"/>
              </a:buClr>
              <a:buFont typeface="Wingdings" panose="05000000000000000000" pitchFamily="2" charset="2"/>
              <a:buChar char="§"/>
            </a:pPr>
            <a:r>
              <a:rPr lang="en-US" dirty="0"/>
              <a:t>The Biden Administration will require for-profits to first prove their value to the U.S. Department of Education before gaining eligibility for federal aid.</a:t>
            </a:r>
          </a:p>
          <a:p>
            <a:pPr marL="285750" lvl="1" indent="-285750">
              <a:buClr>
                <a:srgbClr val="FF0000"/>
              </a:buClr>
              <a:buFont typeface="Wingdings" panose="05000000000000000000" pitchFamily="2" charset="2"/>
              <a:buChar char="§"/>
            </a:pPr>
            <a:r>
              <a:rPr lang="en-US" dirty="0"/>
              <a:t>Return to the “Obama-Biden” Borrower Defense to Repayment Rule, forgiving the debt held by individuals who were deceived by the worst for-profit college or career profiteers.</a:t>
            </a:r>
          </a:p>
          <a:p>
            <a:pPr marL="285750" lvl="1" indent="-285750">
              <a:buClr>
                <a:srgbClr val="FF0000"/>
              </a:buClr>
              <a:buFont typeface="Wingdings" panose="05000000000000000000" pitchFamily="2" charset="2"/>
              <a:buChar char="§"/>
            </a:pPr>
            <a:r>
              <a:rPr lang="en-US" dirty="0"/>
              <a:t>Enact legislation eliminating the so-called 90/10 loophole that gives for-profit schools an incentive to enroll veterans and servicemembers.</a:t>
            </a:r>
          </a:p>
          <a:p>
            <a:pPr marL="285750" lvl="1" indent="-285750">
              <a:buClr>
                <a:srgbClr val="FF0000"/>
              </a:buClr>
              <a:buFont typeface="Wingdings" panose="05000000000000000000" pitchFamily="2" charset="2"/>
              <a:buChar char="§"/>
            </a:pPr>
            <a:r>
              <a:rPr lang="en-US" dirty="0"/>
              <a:t>Strengthen the GI Bill Comparison Tool and School Feedback Tool to put an end to postsecondary institutions’ predatory practices.</a:t>
            </a:r>
          </a:p>
        </p:txBody>
      </p:sp>
      <p:pic>
        <p:nvPicPr>
          <p:cNvPr id="2" name="Picture 1">
            <a:extLst>
              <a:ext uri="{FF2B5EF4-FFF2-40B4-BE49-F238E27FC236}">
                <a16:creationId xmlns:a16="http://schemas.microsoft.com/office/drawing/2014/main" id="{47F0E439-7FD4-40E6-BFC6-04DA91E1766C}"/>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403300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22</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108960" y="598922"/>
            <a:ext cx="5776215" cy="6858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Arial Black" panose="020B0604020202020204" pitchFamily="34" charset="0"/>
                <a:cs typeface="Arial Black" panose="020B0604020202020204" pitchFamily="34" charset="0"/>
              </a:rPr>
              <a:t> </a:t>
            </a:r>
            <a:r>
              <a:rPr lang="en-US" sz="3200" dirty="0">
                <a:effectLst/>
                <a:latin typeface="Arial Black" panose="020B0A04020102020204" pitchFamily="34" charset="0"/>
                <a:ea typeface="Times" panose="02020603050405020304" pitchFamily="18" charset="0"/>
              </a:rPr>
              <a:t>Regulatory </a:t>
            </a:r>
            <a:r>
              <a:rPr lang="en-US" sz="3200" dirty="0">
                <a:latin typeface="Arial Black" panose="020B0A04020102020204" pitchFamily="34" charset="0"/>
                <a:ea typeface="Times" panose="02020603050405020304" pitchFamily="18" charset="0"/>
              </a:rPr>
              <a:t>P</a:t>
            </a:r>
            <a:r>
              <a:rPr lang="en-US" sz="3200" dirty="0">
                <a:effectLst/>
                <a:latin typeface="Arial Black" panose="020B0A04020102020204" pitchFamily="34" charset="0"/>
                <a:ea typeface="Times" panose="02020603050405020304" pitchFamily="18" charset="0"/>
              </a:rPr>
              <a:t>riorities </a:t>
            </a:r>
          </a:p>
          <a:p>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854584"/>
            <a:ext cx="8469582" cy="2819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Redefine and Extend the 90/10 Rule Requirements</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Reinstitute the Gainful Employment Rule </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Return to the “Obama-Biden Borrower’s Defense Rule”  </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Return to the “Obama-Biden Title IX Protections”</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Revise the Accreditation Requirements with Emphasis on NACIQI Oversight Rules</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Revisit the Incentive Comp Regulations and Extend Their Reach to Include All Third-party Servicers</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Revise and Extend Limits on Schools Ability to Transition from For-profit to Non-profit Status</a:t>
            </a:r>
          </a:p>
          <a:p>
            <a:pPr marL="285750" indent="-285750">
              <a:buClr>
                <a:srgbClr val="FF0000"/>
              </a:buClr>
              <a:buFont typeface="Wingdings" panose="05000000000000000000" pitchFamily="2" charset="2"/>
              <a:buChar char="§"/>
              <a:defRPr/>
            </a:pPr>
            <a:r>
              <a:rPr lang="en-US" dirty="0">
                <a:solidFill>
                  <a:schemeClr val="tx1"/>
                </a:solidFill>
                <a:latin typeface="+mn-lt"/>
                <a:ea typeface="Times" panose="02020603050405020304" pitchFamily="18" charset="0"/>
              </a:rPr>
              <a:t>Reestablish and Enhance “Obama-Biden Loan Repayment Rate” Requirements</a:t>
            </a:r>
          </a:p>
        </p:txBody>
      </p:sp>
      <p:pic>
        <p:nvPicPr>
          <p:cNvPr id="2" name="Picture 1">
            <a:extLst>
              <a:ext uri="{FF2B5EF4-FFF2-40B4-BE49-F238E27FC236}">
                <a16:creationId xmlns:a16="http://schemas.microsoft.com/office/drawing/2014/main" id="{C9812F49-51F8-458C-86D0-1CAD602FFAE4}"/>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388118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23</a:t>
            </a:fld>
            <a:endParaRPr lang="en" dirty="0">
              <a:solidFill>
                <a:schemeClr val="bg1"/>
              </a:solidFill>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3" name="Picture 2">
            <a:extLst>
              <a:ext uri="{FF2B5EF4-FFF2-40B4-BE49-F238E27FC236}">
                <a16:creationId xmlns:a16="http://schemas.microsoft.com/office/drawing/2014/main" id="{D499AB99-6027-4FD4-A9B2-704DCB898A76}"/>
              </a:ext>
            </a:extLst>
          </p:cNvPr>
          <p:cNvPicPr>
            <a:picLocks noChangeAspect="1"/>
          </p:cNvPicPr>
          <p:nvPr/>
        </p:nvPicPr>
        <p:blipFill>
          <a:blip r:embed="rId3"/>
          <a:stretch>
            <a:fillRect/>
          </a:stretch>
        </p:blipFill>
        <p:spPr>
          <a:xfrm>
            <a:off x="1455420" y="209550"/>
            <a:ext cx="5852160" cy="3883706"/>
          </a:xfrm>
          <a:prstGeom prst="rect">
            <a:avLst/>
          </a:prstGeom>
        </p:spPr>
      </p:pic>
    </p:spTree>
    <p:extLst>
      <p:ext uri="{BB962C8B-B14F-4D97-AF65-F5344CB8AC3E}">
        <p14:creationId xmlns:p14="http://schemas.microsoft.com/office/powerpoint/2010/main" val="3593222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24</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281812" y="289856"/>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SCOTUS Vacancy </a:t>
            </a:r>
            <a:r>
              <a:rPr lang="en-US" sz="3200" dirty="0">
                <a:latin typeface="Arial Black" panose="020B0A04020102020204" pitchFamily="34" charset="0"/>
                <a:ea typeface="Times" panose="02020603050405020304" pitchFamily="18" charset="0"/>
              </a:rPr>
              <a:t>F</a:t>
            </a:r>
            <a:r>
              <a:rPr lang="en-US" sz="3200" dirty="0">
                <a:effectLst/>
                <a:latin typeface="Arial Black" panose="020B0A04020102020204" pitchFamily="34" charset="0"/>
                <a:ea typeface="Times" panose="02020603050405020304" pitchFamily="18" charset="0"/>
              </a:rPr>
              <a:t>ight</a:t>
            </a:r>
          </a:p>
          <a:p>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2648872" y="2800350"/>
            <a:ext cx="6097935"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dirty="0"/>
              <a:t>Amy Vivian Coney Barrett is an American lawyer, jurist, and academic who serves as a circuit judge on the U.S. Court of Appeals for the Seventh Circuit. President Donald Trump nominated Barrett to the Seventh Circuit Court of Appeals on May 8, 2017, and the Senate confirmed her on October 31, 2017.</a:t>
            </a: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pic>
        <p:nvPicPr>
          <p:cNvPr id="3" name="Picture 2">
            <a:extLst>
              <a:ext uri="{FF2B5EF4-FFF2-40B4-BE49-F238E27FC236}">
                <a16:creationId xmlns:a16="http://schemas.microsoft.com/office/drawing/2014/main" id="{C90DAC0C-40C0-4D15-86AB-B4A9B324BCA9}"/>
              </a:ext>
            </a:extLst>
          </p:cNvPr>
          <p:cNvPicPr>
            <a:picLocks noChangeAspect="1"/>
          </p:cNvPicPr>
          <p:nvPr/>
        </p:nvPicPr>
        <p:blipFill>
          <a:blip r:embed="rId3"/>
          <a:stretch>
            <a:fillRect/>
          </a:stretch>
        </p:blipFill>
        <p:spPr>
          <a:xfrm>
            <a:off x="5720430" y="430753"/>
            <a:ext cx="3219300" cy="2146200"/>
          </a:xfrm>
          <a:prstGeom prst="rect">
            <a:avLst/>
          </a:prstGeom>
        </p:spPr>
      </p:pic>
      <p:pic>
        <p:nvPicPr>
          <p:cNvPr id="6" name="Picture 5">
            <a:extLst>
              <a:ext uri="{FF2B5EF4-FFF2-40B4-BE49-F238E27FC236}">
                <a16:creationId xmlns:a16="http://schemas.microsoft.com/office/drawing/2014/main" id="{F2D1E632-214C-47D3-94BE-C4B34380234E}"/>
              </a:ext>
            </a:extLst>
          </p:cNvPr>
          <p:cNvPicPr>
            <a:picLocks noChangeAspect="1"/>
          </p:cNvPicPr>
          <p:nvPr/>
        </p:nvPicPr>
        <p:blipFill rotWithShape="1">
          <a:blip r:embed="rId4"/>
          <a:srcRect l="24394" r="24167"/>
          <a:stretch/>
        </p:blipFill>
        <p:spPr>
          <a:xfrm>
            <a:off x="334978" y="1503853"/>
            <a:ext cx="2144777" cy="2345344"/>
          </a:xfrm>
          <a:prstGeom prst="rect">
            <a:avLst/>
          </a:prstGeom>
        </p:spPr>
      </p:pic>
    </p:spTree>
    <p:extLst>
      <p:ext uri="{BB962C8B-B14F-4D97-AF65-F5344CB8AC3E}">
        <p14:creationId xmlns:p14="http://schemas.microsoft.com/office/powerpoint/2010/main" val="203902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25</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90453" y="590550"/>
            <a:ext cx="4891057"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latin typeface="Arial Black" panose="020B0A04020102020204" pitchFamily="34" charset="0"/>
                <a:ea typeface="Times" panose="02020603050405020304" pitchFamily="18" charset="0"/>
              </a:rPr>
              <a:t>Unfinished Business</a:t>
            </a:r>
            <a:endParaRPr lang="en-US" sz="3200" dirty="0">
              <a:effectLst/>
              <a:latin typeface="Arial Black" panose="020B0A04020102020204" pitchFamily="34" charset="0"/>
              <a:ea typeface="Times" panose="02020603050405020304" pitchFamily="18" charset="0"/>
            </a:endParaRPr>
          </a:p>
          <a:p>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81000" y="1809750"/>
            <a:ext cx="8229600" cy="2438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dirty="0"/>
              <a:t>Before the 116</a:t>
            </a:r>
            <a:r>
              <a:rPr lang="en-US" baseline="30000" dirty="0"/>
              <a:t>th</a:t>
            </a:r>
            <a:r>
              <a:rPr lang="en-US" dirty="0"/>
              <a:t> Congress adjourns they still have a tremendous amount of work to get done.  </a:t>
            </a:r>
          </a:p>
          <a:p>
            <a:pPr>
              <a:buClr>
                <a:srgbClr val="C70100"/>
              </a:buClr>
              <a:defRPr/>
            </a:pPr>
            <a:endParaRPr lang="en-US" dirty="0"/>
          </a:p>
          <a:p>
            <a:pPr>
              <a:buClr>
                <a:srgbClr val="C70100"/>
              </a:buClr>
              <a:defRPr/>
            </a:pPr>
            <a:r>
              <a:rPr lang="en-US" dirty="0"/>
              <a:t>The questions is, after the highly contentious vote on Supreme Court Justice Cohen’s appointment and the outcome of the election, will they choose to tackle these issues or hold them over for the 117</a:t>
            </a:r>
            <a:r>
              <a:rPr lang="en-US" baseline="30000" dirty="0"/>
              <a:t>th</a:t>
            </a:r>
            <a:r>
              <a:rPr lang="en-US" dirty="0"/>
              <a:t> Congress?</a:t>
            </a:r>
          </a:p>
          <a:p>
            <a:pPr>
              <a:buClr>
                <a:srgbClr val="C70100"/>
              </a:buClr>
              <a:defRPr/>
            </a:pPr>
            <a:endParaRPr lang="en-US" dirty="0"/>
          </a:p>
          <a:p>
            <a:pPr>
              <a:buClr>
                <a:srgbClr val="C70100"/>
              </a:buClr>
              <a:defRPr/>
            </a:pPr>
            <a:r>
              <a:rPr lang="en-US" dirty="0"/>
              <a:t>Key Areas To Determine Include:</a:t>
            </a:r>
          </a:p>
          <a:p>
            <a:pPr marL="285750" indent="-285750">
              <a:buClr>
                <a:srgbClr val="C70100"/>
              </a:buClr>
              <a:buFont typeface="Wingdings" panose="05000000000000000000" pitchFamily="2" charset="2"/>
              <a:buChar char="§"/>
              <a:defRPr/>
            </a:pPr>
            <a:endParaRPr lang="en-US" dirty="0">
              <a:solidFill>
                <a:schemeClr val="tx1"/>
              </a:solidFill>
            </a:endParaRPr>
          </a:p>
          <a:p>
            <a:pPr marL="285750" indent="-285750">
              <a:buClr>
                <a:srgbClr val="C70100"/>
              </a:buClr>
              <a:buFont typeface="Wingdings" panose="05000000000000000000" pitchFamily="2" charset="2"/>
              <a:buChar char="§"/>
              <a:defRPr/>
            </a:pPr>
            <a:r>
              <a:rPr lang="en-US" dirty="0">
                <a:solidFill>
                  <a:schemeClr val="tx1"/>
                </a:solidFill>
              </a:rPr>
              <a:t>Additional Emergency Relief/Economic Stimulus Funding</a:t>
            </a:r>
          </a:p>
          <a:p>
            <a:pPr marL="285750" indent="-285750">
              <a:buClr>
                <a:srgbClr val="C70100"/>
              </a:buClr>
              <a:buFont typeface="Wingdings" panose="05000000000000000000" pitchFamily="2" charset="2"/>
              <a:buChar char="§"/>
              <a:defRPr/>
            </a:pPr>
            <a:r>
              <a:rPr lang="en-US" dirty="0">
                <a:solidFill>
                  <a:schemeClr val="tx1"/>
                </a:solidFill>
              </a:rPr>
              <a:t>Fiscal Year 2021 Annual Appropriations</a:t>
            </a:r>
          </a:p>
          <a:p>
            <a:pPr marL="285750" indent="-285750">
              <a:buClr>
                <a:srgbClr val="C70100"/>
              </a:buClr>
              <a:buFont typeface="Wingdings" panose="05000000000000000000" pitchFamily="2" charset="2"/>
              <a:buChar char="§"/>
              <a:defRPr/>
            </a:pPr>
            <a:r>
              <a:rPr lang="en-US" kern="1200" dirty="0">
                <a:solidFill>
                  <a:schemeClr val="tx1"/>
                </a:solidFill>
                <a:latin typeface="Arial" panose="020B0604020202020204" pitchFamily="34" charset="0"/>
                <a:ea typeface="Arial Hebrew Scholar" charset="-79"/>
                <a:cs typeface="Arial" panose="020B0604020202020204" pitchFamily="34" charset="0"/>
              </a:rPr>
              <a:t>Senator Alexander’s “Gold Watch”</a:t>
            </a:r>
          </a:p>
        </p:txBody>
      </p:sp>
      <p:pic>
        <p:nvPicPr>
          <p:cNvPr id="2050" name="Picture 2" descr="Mike Gallagher: How to Fix Congress - The Atlantic">
            <a:extLst>
              <a:ext uri="{FF2B5EF4-FFF2-40B4-BE49-F238E27FC236}">
                <a16:creationId xmlns:a16="http://schemas.microsoft.com/office/drawing/2014/main" id="{EACE4B19-405B-4442-80E9-8F539D3C5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27643"/>
            <a:ext cx="2985147"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04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26</a:t>
            </a:fld>
            <a:endParaRPr lang="en" dirty="0">
              <a:solidFill>
                <a:schemeClr val="bg1"/>
              </a:solidFill>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8" name="Picture 7">
            <a:extLst>
              <a:ext uri="{FF2B5EF4-FFF2-40B4-BE49-F238E27FC236}">
                <a16:creationId xmlns:a16="http://schemas.microsoft.com/office/drawing/2014/main" id="{D23F34EC-7559-4487-92A0-41E2907E88C5}"/>
              </a:ext>
            </a:extLst>
          </p:cNvPr>
          <p:cNvPicPr>
            <a:picLocks noChangeAspect="1"/>
          </p:cNvPicPr>
          <p:nvPr/>
        </p:nvPicPr>
        <p:blipFill>
          <a:blip r:embed="rId3"/>
          <a:stretch>
            <a:fillRect/>
          </a:stretch>
        </p:blipFill>
        <p:spPr>
          <a:xfrm>
            <a:off x="1567476" y="133350"/>
            <a:ext cx="6009048" cy="4023360"/>
          </a:xfrm>
          <a:prstGeom prst="rect">
            <a:avLst/>
          </a:prstGeom>
        </p:spPr>
      </p:pic>
    </p:spTree>
    <p:extLst>
      <p:ext uri="{BB962C8B-B14F-4D97-AF65-F5344CB8AC3E}">
        <p14:creationId xmlns:p14="http://schemas.microsoft.com/office/powerpoint/2010/main" val="250623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27</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124200" y="675122"/>
            <a:ext cx="4876799" cy="533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R="0" lvl="0">
              <a:spcBef>
                <a:spcPts val="0"/>
              </a:spcBef>
              <a:spcAft>
                <a:spcPts val="0"/>
              </a:spcAft>
            </a:pPr>
            <a:r>
              <a:rPr lang="en-US" sz="3200" dirty="0">
                <a:latin typeface="Arial Black" panose="020B0A04020102020204" pitchFamily="34" charset="0"/>
                <a:ea typeface="Calibri" panose="020F0502020204030204" pitchFamily="34" charset="0"/>
                <a:cs typeface="Calibri" panose="020F0502020204030204" pitchFamily="34" charset="0"/>
              </a:rPr>
              <a:t>Executive Orders</a:t>
            </a:r>
            <a:endParaRPr lang="en-US" sz="3200" dirty="0">
              <a:effectLst/>
              <a:latin typeface="Arial Black" panose="020B0A04020102020204" pitchFamily="34" charset="0"/>
              <a:ea typeface="Calibri" panose="020F0502020204030204" pitchFamily="34" charset="0"/>
              <a:cs typeface="Calibri" panose="020F050202020403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14221" y="1809750"/>
            <a:ext cx="8515557" cy="2286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C70100"/>
              </a:buClr>
              <a:buFont typeface="Wingdings" panose="05000000000000000000" pitchFamily="2" charset="2"/>
              <a:buChar char="§"/>
              <a:defRPr/>
            </a:pPr>
            <a:r>
              <a:rPr lang="en-US" kern="1200" dirty="0">
                <a:solidFill>
                  <a:schemeClr val="tx1"/>
                </a:solidFill>
                <a:latin typeface="Arial" panose="020B0604020202020204" pitchFamily="34" charset="0"/>
                <a:ea typeface="Arial Hebrew Scholar" charset="-79"/>
                <a:cs typeface="Arial" panose="020B0604020202020204" pitchFamily="34" charset="0"/>
              </a:rPr>
              <a:t>Reversal of many of President Trump’s Regulatory Reform Executive Orders:</a:t>
            </a:r>
          </a:p>
          <a:p>
            <a:pPr marL="569912" indent="-285750">
              <a:buClr>
                <a:srgbClr val="C70100"/>
              </a:buClr>
              <a:buFont typeface="Wingdings" panose="05000000000000000000" pitchFamily="2" charset="2"/>
              <a:buChar char="§"/>
              <a:defRPr/>
            </a:pPr>
            <a:r>
              <a:rPr lang="en-US" dirty="0">
                <a:solidFill>
                  <a:schemeClr val="tx1"/>
                </a:solidFill>
              </a:rPr>
              <a:t>Reducing Regulation and Controlling Regulatory Costs</a:t>
            </a:r>
          </a:p>
          <a:p>
            <a:pPr marL="569912" indent="-285750">
              <a:buClr>
                <a:srgbClr val="C70100"/>
              </a:buClr>
              <a:buFont typeface="Wingdings" panose="05000000000000000000" pitchFamily="2" charset="2"/>
              <a:buChar char="§"/>
              <a:defRPr/>
            </a:pPr>
            <a:r>
              <a:rPr lang="en-US" dirty="0">
                <a:solidFill>
                  <a:schemeClr val="tx1"/>
                </a:solidFill>
              </a:rPr>
              <a:t>Enforcing the Regulatory Reform Agenda</a:t>
            </a:r>
          </a:p>
          <a:p>
            <a:pPr marL="285750" indent="-285750">
              <a:buClr>
                <a:srgbClr val="C70100"/>
              </a:buClr>
              <a:buFont typeface="Wingdings" panose="05000000000000000000" pitchFamily="2" charset="2"/>
              <a:buChar char="§"/>
              <a:defRPr/>
            </a:pPr>
            <a:endParaRPr lang="en-US"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C70100"/>
              </a:buClr>
              <a:buFont typeface="Wingdings" panose="05000000000000000000" pitchFamily="2" charset="2"/>
              <a:buChar char="§"/>
              <a:defRPr/>
            </a:pPr>
            <a:r>
              <a:rPr lang="en-US" kern="1200" dirty="0">
                <a:solidFill>
                  <a:schemeClr val="tx1"/>
                </a:solidFill>
                <a:latin typeface="Arial" panose="020B0604020202020204" pitchFamily="34" charset="0"/>
                <a:ea typeface="Arial Hebrew Scholar" charset="-79"/>
                <a:cs typeface="Arial" panose="020B0604020202020204" pitchFamily="34" charset="0"/>
              </a:rPr>
              <a:t>Repeal of White House Initiative To Promote Excellence and Innovation at Historically Black Colleges and Universities</a:t>
            </a:r>
          </a:p>
          <a:p>
            <a:pPr marL="285750" indent="-285750">
              <a:buClr>
                <a:srgbClr val="C70100"/>
              </a:buClr>
              <a:buFont typeface="Wingdings" panose="05000000000000000000" pitchFamily="2" charset="2"/>
              <a:buChar char="§"/>
              <a:defRPr/>
            </a:pPr>
            <a:endParaRPr lang="en-US"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C70100"/>
              </a:buClr>
              <a:buFont typeface="Wingdings" panose="05000000000000000000" pitchFamily="2" charset="2"/>
              <a:buChar char="§"/>
              <a:defRPr/>
            </a:pPr>
            <a:r>
              <a:rPr lang="en-US" kern="1200" dirty="0">
                <a:solidFill>
                  <a:schemeClr val="tx1"/>
                </a:solidFill>
                <a:latin typeface="Arial" panose="020B0604020202020204" pitchFamily="34" charset="0"/>
                <a:ea typeface="Arial Hebrew Scholar" charset="-79"/>
                <a:cs typeface="Arial" panose="020B0604020202020204" pitchFamily="34" charset="0"/>
              </a:rPr>
              <a:t>Limitations on implementation of Secretary DeVos’ Title IX regulations</a:t>
            </a: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pic>
        <p:nvPicPr>
          <p:cNvPr id="2" name="Picture 1">
            <a:extLst>
              <a:ext uri="{FF2B5EF4-FFF2-40B4-BE49-F238E27FC236}">
                <a16:creationId xmlns:a16="http://schemas.microsoft.com/office/drawing/2014/main" id="{D908700A-A7D6-4F9A-B513-06DB881F89B9}"/>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3338023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28</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281812" y="133350"/>
            <a:ext cx="8580375" cy="1277296"/>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400" dirty="0">
                <a:effectLst/>
                <a:latin typeface="Arial Black" panose="020B0A04020102020204" pitchFamily="34" charset="0"/>
                <a:ea typeface="Times" panose="02020603050405020304" pitchFamily="18" charset="0"/>
              </a:rPr>
              <a:t>How quickly could a Biden Administration unwind current regulatory interpretations and/or implement new interpretations?</a:t>
            </a: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35249" y="1504950"/>
            <a:ext cx="8473500" cy="26053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defRPr/>
            </a:pPr>
            <a:r>
              <a:rPr lang="en-US" dirty="0"/>
              <a:t>Under the </a:t>
            </a:r>
            <a:r>
              <a:rPr lang="en-US" u="sng" dirty="0"/>
              <a:t>Regional Meetings and Negotiated Rulemaking</a:t>
            </a:r>
            <a:r>
              <a:rPr lang="en-US" dirty="0"/>
              <a:t> provision of the Higher Education Act (20 U.S. Code § 1098a), all Title IV – Student Assistance regulations promulgated after October 7, 1998 must be subject to Negotiated Rulemaking, “unless the Secretary determines that applying such a requirement with respect to given regulations is impracticable, unnecessary, or contrary to the public interest (within the meaning of section 553(b)(3)(B) of title 5), and publishes the basis for such determination in the Federal Register at the same time as the proposed regulations in question are first published. All published proposed regulations shall conform to agreements resulting from such negotiated rulemaking unless the Secretary reopens the negotiated rulemaking process or provides a written explanation to the participants in that process why the Secretary has decided to depart from such agreements. Such negotiated rulemaking shall be conducted in accordance with the provisions of paragraph (1), and the Secretary shall ensure that a clear and reliable record of agreements reached during the negotiations process is maintained.”</a:t>
            </a:r>
          </a:p>
        </p:txBody>
      </p:sp>
    </p:spTree>
    <p:extLst>
      <p:ext uri="{BB962C8B-B14F-4D97-AF65-F5344CB8AC3E}">
        <p14:creationId xmlns:p14="http://schemas.microsoft.com/office/powerpoint/2010/main" val="739273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29</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281812" y="133350"/>
            <a:ext cx="8580375" cy="1277296"/>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400" dirty="0">
                <a:effectLst/>
                <a:latin typeface="Arial Black" panose="020B0A04020102020204" pitchFamily="34" charset="0"/>
                <a:ea typeface="Times" panose="02020603050405020304" pitchFamily="18" charset="0"/>
              </a:rPr>
              <a:t>How quickly could a Biden Administration unwind current regulatory interpretations and/or implement new interpretations?</a:t>
            </a: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35249" y="1795176"/>
            <a:ext cx="8473500" cy="26053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defRPr/>
            </a:pPr>
            <a:r>
              <a:rPr lang="en-US" dirty="0"/>
              <a:t>Under the </a:t>
            </a:r>
            <a:r>
              <a:rPr lang="en-US" u="sng" dirty="0"/>
              <a:t>Master Calendar</a:t>
            </a:r>
            <a:r>
              <a:rPr lang="en-US" dirty="0"/>
              <a:t> provision of the Higher Education Act (20 U.S. Code § 1089), “any regulatory changes initiated by the Secretary affecting the programs under Title IV – Student Assistance that have not been published in final form by November 1 prior to the start of the award year shall not become effective until the beginning of the second award year after such November 1 date.</a:t>
            </a:r>
          </a:p>
          <a:p>
            <a:pPr marL="285750" indent="-285750">
              <a:buClr>
                <a:srgbClr val="FF0000"/>
              </a:buClr>
              <a:buFont typeface="Wingdings" panose="05000000000000000000" pitchFamily="2" charset="2"/>
              <a:buChar char="§"/>
              <a:defRPr/>
            </a:pPr>
            <a:endParaRPr lang="en-US" dirty="0"/>
          </a:p>
          <a:p>
            <a:pPr marL="285750" indent="-285750">
              <a:buClr>
                <a:srgbClr val="FF0000"/>
              </a:buClr>
              <a:buFont typeface="Wingdings" panose="05000000000000000000" pitchFamily="2" charset="2"/>
              <a:buChar char="§"/>
              <a:defRPr/>
            </a:pPr>
            <a:r>
              <a:rPr lang="en-US" dirty="0"/>
              <a:t>Based upon these statutory requirements, </a:t>
            </a:r>
            <a:r>
              <a:rPr lang="en-US" b="1" dirty="0"/>
              <a:t>it seems that the earliest date that new regulations effecting revisions to the Title IV regulations could take effect following would be July 1, 2022</a:t>
            </a:r>
            <a:r>
              <a:rPr lang="en-US" dirty="0"/>
              <a:t> – unless the new Administration tries to invoke “contrary to the public good” exemption.</a:t>
            </a:r>
          </a:p>
        </p:txBody>
      </p:sp>
    </p:spTree>
    <p:extLst>
      <p:ext uri="{BB962C8B-B14F-4D97-AF65-F5344CB8AC3E}">
        <p14:creationId xmlns:p14="http://schemas.microsoft.com/office/powerpoint/2010/main" val="368181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idx="4294967295"/>
          </p:nvPr>
        </p:nvSpPr>
        <p:spPr>
          <a:xfrm>
            <a:off x="251925" y="209550"/>
            <a:ext cx="8580375" cy="914400"/>
          </a:xfrm>
          <a:prstGeom prst="rect">
            <a:avLst/>
          </a:prstGeom>
        </p:spPr>
        <p:txBody>
          <a:bodyPr lIns="91425" tIns="91425" rIns="91425" bIns="91425" anchor="t" anchorCtr="0">
            <a:noAutofit/>
          </a:bodyPr>
          <a:lstStyle/>
          <a:p>
            <a:pPr lvl="0">
              <a:spcBef>
                <a:spcPts val="0"/>
              </a:spcBef>
              <a:buNone/>
            </a:pPr>
            <a:r>
              <a:rPr lang="en-US" sz="3200" b="1" dirty="0">
                <a:latin typeface="Arial Black" panose="020B0604020202020204" pitchFamily="34" charset="0"/>
                <a:ea typeface="Raleway"/>
                <a:cs typeface="Arial Black" panose="020B0604020202020204" pitchFamily="34" charset="0"/>
                <a:sym typeface="Raleway"/>
              </a:rPr>
              <a:t>Guests</a:t>
            </a:r>
            <a:endParaRPr lang="en" sz="3200" b="1" dirty="0">
              <a:latin typeface="Arial Black" panose="020B0604020202020204" pitchFamily="34" charset="0"/>
              <a:ea typeface="Raleway"/>
              <a:cs typeface="Arial Black" panose="020B0604020202020204" pitchFamily="34" charset="0"/>
              <a:sym typeface="Raleway"/>
            </a:endParaRPr>
          </a:p>
        </p:txBody>
      </p:sp>
      <p:sp>
        <p:nvSpPr>
          <p:cNvPr id="65" name="Shape 65"/>
          <p:cNvSpPr txBox="1">
            <a:spLocks noGrp="1"/>
          </p:cNvSpPr>
          <p:nvPr>
            <p:ph type="body" idx="4294967295"/>
          </p:nvPr>
        </p:nvSpPr>
        <p:spPr>
          <a:xfrm>
            <a:off x="-59485" y="2667198"/>
            <a:ext cx="3259887" cy="965600"/>
          </a:xfrm>
          <a:prstGeom prst="rect">
            <a:avLst/>
          </a:prstGeom>
        </p:spPr>
        <p:txBody>
          <a:bodyPr lIns="91425" tIns="91425" rIns="91425" bIns="91425" anchor="t" anchorCtr="0">
            <a:noAutofit/>
          </a:bodyPr>
          <a:lstStyle/>
          <a:p>
            <a:pPr algn="ctr"/>
            <a:r>
              <a:rPr lang="en-US" sz="2000" b="1" dirty="0">
                <a:solidFill>
                  <a:schemeClr val="tx1"/>
                </a:solidFill>
                <a:latin typeface="+mj-lt"/>
              </a:rPr>
              <a:t>Tom Netting</a:t>
            </a:r>
          </a:p>
          <a:p>
            <a:pPr algn="ctr"/>
            <a:r>
              <a:rPr lang="en-US" sz="1400" dirty="0">
                <a:solidFill>
                  <a:schemeClr val="tx1"/>
                </a:solidFill>
                <a:latin typeface="+mj-lt"/>
              </a:rPr>
              <a:t>CEO, Ten Government Strategies</a:t>
            </a:r>
          </a:p>
          <a:p>
            <a:endParaRPr lang="en-US" sz="1600" dirty="0">
              <a:solidFill>
                <a:schemeClr val="tx1"/>
              </a:solidFill>
              <a:latin typeface="Raleway" panose="020B0604020202020204" charset="0"/>
            </a:endParaRP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t>3</a:t>
            </a:fld>
            <a:endParaRPr lang="en" dirty="0">
              <a:solidFill>
                <a:schemeClr val="bg1"/>
              </a:solidFill>
            </a:endParaRPr>
          </a:p>
        </p:txBody>
      </p:sp>
      <p:pic>
        <p:nvPicPr>
          <p:cNvPr id="10" name="Picture 6"/>
          <p:cNvPicPr>
            <a:picLocks noChangeAspect="1" noChangeArrowheads="1"/>
          </p:cNvPicPr>
          <p:nvPr/>
        </p:nvPicPr>
        <p:blipFill>
          <a:blip r:embed="rId3"/>
          <a:srcRect t="8677" b="8677"/>
          <a:stretch/>
        </p:blipFill>
        <p:spPr bwMode="auto">
          <a:xfrm>
            <a:off x="3886200" y="1395306"/>
            <a:ext cx="1524769" cy="126016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Shape 65">
            <a:extLst>
              <a:ext uri="{FF2B5EF4-FFF2-40B4-BE49-F238E27FC236}">
                <a16:creationId xmlns:a16="http://schemas.microsoft.com/office/drawing/2014/main" id="{92F48611-EE6F-43E8-866F-D266DA74D9C0}"/>
              </a:ext>
            </a:extLst>
          </p:cNvPr>
          <p:cNvSpPr txBox="1">
            <a:spLocks/>
          </p:cNvSpPr>
          <p:nvPr/>
        </p:nvSpPr>
        <p:spPr>
          <a:xfrm>
            <a:off x="2943706" y="2655470"/>
            <a:ext cx="3409756" cy="100889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gn="ctr"/>
            <a:r>
              <a:rPr lang="en-US" sz="2000" b="1" dirty="0">
                <a:solidFill>
                  <a:schemeClr val="tx1"/>
                </a:solidFill>
                <a:latin typeface="+mj-lt"/>
              </a:rPr>
              <a:t>Daniel Elkins</a:t>
            </a:r>
          </a:p>
          <a:p>
            <a:pPr algn="ctr"/>
            <a:r>
              <a:rPr lang="en-US" sz="1400" dirty="0">
                <a:solidFill>
                  <a:schemeClr val="tx1"/>
                </a:solidFill>
                <a:latin typeface="+mj-lt"/>
              </a:rPr>
              <a:t>ED, Veterans Education Project</a:t>
            </a:r>
          </a:p>
          <a:p>
            <a:endParaRPr lang="en-US" sz="1600" dirty="0">
              <a:solidFill>
                <a:schemeClr val="tx1"/>
              </a:solidFill>
              <a:latin typeface="Raleway" panose="020B0604020202020204" charset="0"/>
            </a:endParaRPr>
          </a:p>
        </p:txBody>
      </p:sp>
      <p:sp>
        <p:nvSpPr>
          <p:cNvPr id="5" name="Shape 65">
            <a:extLst>
              <a:ext uri="{FF2B5EF4-FFF2-40B4-BE49-F238E27FC236}">
                <a16:creationId xmlns:a16="http://schemas.microsoft.com/office/drawing/2014/main" id="{40679CEE-0069-4599-B456-CB947236AE97}"/>
              </a:ext>
            </a:extLst>
          </p:cNvPr>
          <p:cNvSpPr txBox="1">
            <a:spLocks/>
          </p:cNvSpPr>
          <p:nvPr/>
        </p:nvSpPr>
        <p:spPr>
          <a:xfrm>
            <a:off x="6172200" y="2667198"/>
            <a:ext cx="3077558" cy="100889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gn="ctr"/>
            <a:r>
              <a:rPr lang="en-US" sz="2000" b="1" dirty="0">
                <a:solidFill>
                  <a:schemeClr val="tx1"/>
                </a:solidFill>
                <a:latin typeface="+mj-lt"/>
              </a:rPr>
              <a:t>Tony Guida</a:t>
            </a:r>
          </a:p>
          <a:p>
            <a:pPr algn="ctr"/>
            <a:r>
              <a:rPr lang="en-US" sz="1400" dirty="0">
                <a:solidFill>
                  <a:schemeClr val="tx1"/>
                </a:solidFill>
                <a:latin typeface="+mj-lt"/>
              </a:rPr>
              <a:t>Partner, Duane Morris</a:t>
            </a:r>
          </a:p>
          <a:p>
            <a:endParaRPr lang="en-US" sz="1600" dirty="0">
              <a:solidFill>
                <a:schemeClr val="tx1"/>
              </a:solidFill>
              <a:latin typeface="Raleway" panose="020B0604020202020204" charset="0"/>
            </a:endParaRPr>
          </a:p>
        </p:txBody>
      </p:sp>
      <p:pic>
        <p:nvPicPr>
          <p:cNvPr id="7" name="Picture 6" descr="A person wearing a suit and tie smiling at the camera&#10;&#10;Description automatically generated">
            <a:extLst>
              <a:ext uri="{FF2B5EF4-FFF2-40B4-BE49-F238E27FC236}">
                <a16:creationId xmlns:a16="http://schemas.microsoft.com/office/drawing/2014/main" id="{861B7ACB-52A8-4A9B-A5CD-90BC27EA9DBC}"/>
              </a:ext>
            </a:extLst>
          </p:cNvPr>
          <p:cNvPicPr>
            <a:picLocks noChangeAspect="1"/>
          </p:cNvPicPr>
          <p:nvPr/>
        </p:nvPicPr>
        <p:blipFill>
          <a:blip r:embed="rId4"/>
          <a:stretch>
            <a:fillRect/>
          </a:stretch>
        </p:blipFill>
        <p:spPr>
          <a:xfrm>
            <a:off x="6825067" y="1401657"/>
            <a:ext cx="1771824" cy="1265541"/>
          </a:xfrm>
          <a:prstGeom prst="rect">
            <a:avLst/>
          </a:prstGeom>
        </p:spPr>
      </p:pic>
      <p:pic>
        <p:nvPicPr>
          <p:cNvPr id="6" name="Picture 5">
            <a:extLst>
              <a:ext uri="{FF2B5EF4-FFF2-40B4-BE49-F238E27FC236}">
                <a16:creationId xmlns:a16="http://schemas.microsoft.com/office/drawing/2014/main" id="{26F4DBD2-3134-4746-B859-FEB3E7D15315}"/>
              </a:ext>
            </a:extLst>
          </p:cNvPr>
          <p:cNvPicPr>
            <a:picLocks noChangeAspect="1"/>
          </p:cNvPicPr>
          <p:nvPr/>
        </p:nvPicPr>
        <p:blipFill>
          <a:blip r:embed="rId5"/>
          <a:stretch>
            <a:fillRect/>
          </a:stretch>
        </p:blipFill>
        <p:spPr>
          <a:xfrm>
            <a:off x="1066800" y="1353523"/>
            <a:ext cx="979444" cy="1301947"/>
          </a:xfrm>
          <a:prstGeom prst="rect">
            <a:avLst/>
          </a:prstGeom>
        </p:spPr>
      </p:pic>
    </p:spTree>
    <p:extLst>
      <p:ext uri="{BB962C8B-B14F-4D97-AF65-F5344CB8AC3E}">
        <p14:creationId xmlns:p14="http://schemas.microsoft.com/office/powerpoint/2010/main" val="3902940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30</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158905" y="675122"/>
            <a:ext cx="5896957" cy="533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R="0" lvl="0">
              <a:spcBef>
                <a:spcPts val="0"/>
              </a:spcBef>
              <a:spcAft>
                <a:spcPts val="0"/>
              </a:spcAft>
            </a:pPr>
            <a:r>
              <a:rPr lang="en-US" sz="3200" dirty="0">
                <a:effectLst/>
                <a:latin typeface="Arial Black" panose="020B0A04020102020204" pitchFamily="34" charset="0"/>
                <a:ea typeface="Times New Roman" panose="02020603050405020304" pitchFamily="18" charset="0"/>
                <a:cs typeface="Calibri" panose="020F0502020204030204" pitchFamily="34" charset="0"/>
              </a:rPr>
              <a:t>Proprietary Oversight 2.0</a:t>
            </a:r>
            <a:endParaRPr lang="en-US" sz="3200" dirty="0">
              <a:effectLst/>
              <a:latin typeface="Arial Black" panose="020B0A04020102020204" pitchFamily="34" charset="0"/>
              <a:ea typeface="Calibri" panose="020F0502020204030204" pitchFamily="34" charset="0"/>
              <a:cs typeface="Calibri" panose="020F050202020403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69618" y="1885950"/>
            <a:ext cx="8515557" cy="2286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Reestablishment of the Interagency Task Force Responsible for For-profit Oversight</a:t>
            </a:r>
          </a:p>
          <a:p>
            <a:pPr marL="285750" indent="-285750">
              <a:buClr>
                <a:srgbClr val="FF0000"/>
              </a:buClr>
              <a:buFont typeface="Wingdings" panose="05000000000000000000" pitchFamily="2" charset="2"/>
              <a:buChar cha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Reexamination of ACICS Recognition by National Advisory Committee on Institutional Quality and Integrity</a:t>
            </a:r>
          </a:p>
          <a:p>
            <a:pPr marL="285750" indent="-285750">
              <a:buClr>
                <a:srgbClr val="FF0000"/>
              </a:buClr>
              <a:buFont typeface="Wingdings" panose="05000000000000000000" pitchFamily="2" charset="2"/>
              <a:buChar cha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Repeal of New Borrower Defense to Repayment Assessment Process and Return to Obama-Biden Era Process</a:t>
            </a:r>
          </a:p>
          <a:p>
            <a:pPr marL="285750" indent="-285750">
              <a:buClr>
                <a:srgbClr val="FF0000"/>
              </a:buClr>
              <a:buFont typeface="Wingdings" panose="05000000000000000000" pitchFamily="2" charset="2"/>
              <a:buChar cha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Scrutiny of Use of Higher Education Emergency Relief Funds*</a:t>
            </a: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pic>
        <p:nvPicPr>
          <p:cNvPr id="2" name="Picture 1">
            <a:extLst>
              <a:ext uri="{FF2B5EF4-FFF2-40B4-BE49-F238E27FC236}">
                <a16:creationId xmlns:a16="http://schemas.microsoft.com/office/drawing/2014/main" id="{D908700A-A7D6-4F9A-B513-06DB881F89B9}"/>
              </a:ext>
            </a:extLst>
          </p:cNvPr>
          <p:cNvPicPr>
            <a:picLocks noChangeAspect="1"/>
          </p:cNvPicPr>
          <p:nvPr/>
        </p:nvPicPr>
        <p:blipFill>
          <a:blip r:embed="rId3"/>
          <a:stretch>
            <a:fillRect/>
          </a:stretch>
        </p:blipFill>
        <p:spPr>
          <a:xfrm>
            <a:off x="369618" y="247946"/>
            <a:ext cx="2651760" cy="1387752"/>
          </a:xfrm>
          <a:prstGeom prst="rect">
            <a:avLst/>
          </a:prstGeom>
        </p:spPr>
      </p:pic>
    </p:spTree>
    <p:extLst>
      <p:ext uri="{BB962C8B-B14F-4D97-AF65-F5344CB8AC3E}">
        <p14:creationId xmlns:p14="http://schemas.microsoft.com/office/powerpoint/2010/main" val="1709431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31</a:t>
            </a:fld>
            <a:endParaRPr lang="en" dirty="0">
              <a:solidFill>
                <a:schemeClr val="bg1"/>
              </a:solidFill>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3" name="Picture 2">
            <a:extLst>
              <a:ext uri="{FF2B5EF4-FFF2-40B4-BE49-F238E27FC236}">
                <a16:creationId xmlns:a16="http://schemas.microsoft.com/office/drawing/2014/main" id="{9BF76FE4-8EEF-46FD-B93A-72E26BBB17CC}"/>
              </a:ext>
            </a:extLst>
          </p:cNvPr>
          <p:cNvPicPr>
            <a:picLocks noChangeAspect="1"/>
          </p:cNvPicPr>
          <p:nvPr/>
        </p:nvPicPr>
        <p:blipFill>
          <a:blip r:embed="rId3"/>
          <a:stretch>
            <a:fillRect/>
          </a:stretch>
        </p:blipFill>
        <p:spPr>
          <a:xfrm>
            <a:off x="2415540" y="133350"/>
            <a:ext cx="3931920" cy="4023894"/>
          </a:xfrm>
          <a:prstGeom prst="rect">
            <a:avLst/>
          </a:prstGeom>
        </p:spPr>
      </p:pic>
    </p:spTree>
    <p:extLst>
      <p:ext uri="{BB962C8B-B14F-4D97-AF65-F5344CB8AC3E}">
        <p14:creationId xmlns:p14="http://schemas.microsoft.com/office/powerpoint/2010/main" val="4103377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32</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04800" y="2095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Arial Black" panose="020B0604020202020204" pitchFamily="34" charset="0"/>
                <a:cs typeface="Arial Black" panose="020B0604020202020204" pitchFamily="34" charset="0"/>
              </a:rPr>
              <a:t> </a:t>
            </a:r>
            <a:r>
              <a:rPr lang="en-US" sz="3200" dirty="0">
                <a:effectLst/>
                <a:latin typeface="Arial Black" panose="020B0A04020102020204" pitchFamily="34" charset="0"/>
                <a:ea typeface="Times" panose="02020603050405020304" pitchFamily="18" charset="0"/>
              </a:rPr>
              <a:t>HEA Reauthorization </a:t>
            </a:r>
            <a:r>
              <a:rPr lang="en-US" sz="3200" dirty="0">
                <a:latin typeface="Arial Black" panose="020B0A04020102020204" pitchFamily="34" charset="0"/>
                <a:ea typeface="Times" panose="02020603050405020304" pitchFamily="18" charset="0"/>
              </a:rPr>
              <a:t>O</a:t>
            </a:r>
            <a:r>
              <a:rPr lang="en-US" sz="3200" dirty="0">
                <a:effectLst/>
                <a:latin typeface="Arial Black" panose="020B0A04020102020204" pitchFamily="34" charset="0"/>
                <a:ea typeface="Times" panose="02020603050405020304" pitchFamily="18" charset="0"/>
              </a:rPr>
              <a:t>verview</a:t>
            </a:r>
          </a:p>
          <a:p>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457200" y="971551"/>
            <a:ext cx="8153400" cy="31241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FF0000"/>
              </a:buClr>
            </a:pPr>
            <a:r>
              <a:rPr lang="en-US" dirty="0">
                <a:solidFill>
                  <a:schemeClr val="tx1"/>
                </a:solidFill>
              </a:rPr>
              <a:t>Democratic House starting point for the 117</a:t>
            </a:r>
            <a:r>
              <a:rPr lang="en-US" baseline="30000" dirty="0">
                <a:solidFill>
                  <a:schemeClr val="tx1"/>
                </a:solidFill>
              </a:rPr>
              <a:t>th</a:t>
            </a:r>
            <a:r>
              <a:rPr lang="en-US" dirty="0">
                <a:solidFill>
                  <a:schemeClr val="tx1"/>
                </a:solidFill>
              </a:rPr>
              <a:t> Congress is likely to be a modified version of H.R. 4674 – The College Affordability Act (CAA), whose provisions relating to proprietary schools include: </a:t>
            </a:r>
          </a:p>
          <a:p>
            <a:pPr marL="285750" lvl="0" indent="-285750">
              <a:buClr>
                <a:srgbClr val="FF0000"/>
              </a:buClr>
              <a:buFont typeface="Wingdings" panose="05000000000000000000" pitchFamily="2" charset="2"/>
              <a:buChar char="§"/>
            </a:pPr>
            <a:r>
              <a:rPr lang="en-US" dirty="0">
                <a:solidFill>
                  <a:schemeClr val="tx1"/>
                </a:solidFill>
              </a:rPr>
              <a:t>Restoring Obama-era Gainful Employment and BDR rules</a:t>
            </a:r>
          </a:p>
          <a:p>
            <a:pPr marL="285750" lvl="0" indent="-285750">
              <a:buClr>
                <a:srgbClr val="FF0000"/>
              </a:buClr>
              <a:buFont typeface="Wingdings" panose="05000000000000000000" pitchFamily="2" charset="2"/>
              <a:buChar char="§"/>
            </a:pPr>
            <a:r>
              <a:rPr lang="en-US" dirty="0">
                <a:solidFill>
                  <a:schemeClr val="tx1"/>
                </a:solidFill>
              </a:rPr>
              <a:t>Changing the 90/10 rule to 85/15 and closing the so-called “90-10 loophole”</a:t>
            </a:r>
          </a:p>
          <a:p>
            <a:pPr marL="285750" lvl="0" indent="-285750">
              <a:buClr>
                <a:srgbClr val="FF0000"/>
              </a:buClr>
              <a:buFont typeface="Wingdings" panose="05000000000000000000" pitchFamily="2" charset="2"/>
              <a:buChar char="§"/>
            </a:pPr>
            <a:r>
              <a:rPr lang="en-US" dirty="0">
                <a:solidFill>
                  <a:schemeClr val="tx1"/>
                </a:solidFill>
              </a:rPr>
              <a:t>Excluding proprietary schools from Federal Pell Grants for incarcerated individuals and short-term programs</a:t>
            </a:r>
          </a:p>
          <a:p>
            <a:pPr marL="285750" lvl="0" indent="-285750">
              <a:buClr>
                <a:srgbClr val="FF0000"/>
              </a:buClr>
              <a:buFont typeface="Wingdings" panose="05000000000000000000" pitchFamily="2" charset="2"/>
              <a:buChar char="§"/>
            </a:pPr>
            <a:r>
              <a:rPr lang="en-US" dirty="0">
                <a:solidFill>
                  <a:schemeClr val="tx1"/>
                </a:solidFill>
              </a:rPr>
              <a:t>Creating a process for the review and regulation of conversions of institutions from proprietary to nonprofit</a:t>
            </a:r>
          </a:p>
          <a:p>
            <a:pPr marL="285750" lvl="0" indent="-285750">
              <a:buClr>
                <a:srgbClr val="FF0000"/>
              </a:buClr>
              <a:buFont typeface="Wingdings" panose="05000000000000000000" pitchFamily="2" charset="2"/>
              <a:buChar char="§"/>
            </a:pPr>
            <a:r>
              <a:rPr lang="en-US" dirty="0">
                <a:solidFill>
                  <a:schemeClr val="tx1"/>
                </a:solidFill>
              </a:rPr>
              <a:t>Including receiverships in the same category as bankruptcy filings that render institutions forever ineligible for Title IV funding</a:t>
            </a:r>
          </a:p>
          <a:p>
            <a:pPr marL="285750" lvl="0" indent="-285750">
              <a:buClr>
                <a:srgbClr val="FF0000"/>
              </a:buClr>
              <a:buFont typeface="Wingdings" panose="05000000000000000000" pitchFamily="2" charset="2"/>
              <a:buChar char="§"/>
            </a:pPr>
            <a:r>
              <a:rPr lang="en-US" dirty="0">
                <a:solidFill>
                  <a:schemeClr val="tx1"/>
                </a:solidFill>
              </a:rPr>
              <a:t>Creating a secret shopper program to improve enforcement of the ban on incentive compensation and in misrepresentations to students</a:t>
            </a:r>
          </a:p>
          <a:p>
            <a:pPr marL="285750" lvl="0" indent="-285750">
              <a:buClr>
                <a:srgbClr val="FF0000"/>
              </a:buClr>
              <a:buFont typeface="Wingdings" panose="05000000000000000000" pitchFamily="2" charset="2"/>
              <a:buChar char="§"/>
            </a:pPr>
            <a:r>
              <a:rPr lang="en-US" dirty="0">
                <a:solidFill>
                  <a:schemeClr val="tx1"/>
                </a:solidFill>
              </a:rPr>
              <a:t>Creating an FSA Enforcement Unit to review and investigate HEA violations and increase penalties from colleges who make misrepresentations to students</a:t>
            </a:r>
          </a:p>
        </p:txBody>
      </p:sp>
    </p:spTree>
    <p:extLst>
      <p:ext uri="{BB962C8B-B14F-4D97-AF65-F5344CB8AC3E}">
        <p14:creationId xmlns:p14="http://schemas.microsoft.com/office/powerpoint/2010/main" val="106173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33</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281812" y="113354"/>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R="0" lvl="0">
              <a:spcBef>
                <a:spcPts val="0"/>
              </a:spcBef>
              <a:spcAft>
                <a:spcPts val="0"/>
              </a:spcAft>
            </a:pPr>
            <a:r>
              <a:rPr lang="en-US" sz="3200" dirty="0">
                <a:latin typeface="Arial Black" panose="020B0A04020102020204" pitchFamily="34" charset="0"/>
                <a:ea typeface="Times New Roman" panose="02020603050405020304" pitchFamily="18" charset="0"/>
                <a:cs typeface="Calibri" panose="020F0502020204030204" pitchFamily="34" charset="0"/>
              </a:rPr>
              <a:t>De</a:t>
            </a:r>
            <a:r>
              <a:rPr lang="en-US" sz="3200" dirty="0">
                <a:effectLst/>
                <a:latin typeface="Arial Black" panose="020B0A04020102020204" pitchFamily="34" charset="0"/>
                <a:ea typeface="Times New Roman" panose="02020603050405020304" pitchFamily="18" charset="0"/>
                <a:cs typeface="Calibri" panose="020F0502020204030204" pitchFamily="34" charset="0"/>
              </a:rPr>
              <a:t>mocratic Legislative </a:t>
            </a:r>
            <a:r>
              <a:rPr lang="en-US" sz="3200" dirty="0">
                <a:latin typeface="Arial Black" panose="020B0A04020102020204" pitchFamily="34" charset="0"/>
                <a:ea typeface="Times New Roman" panose="02020603050405020304" pitchFamily="18" charset="0"/>
                <a:cs typeface="Calibri" panose="020F0502020204030204" pitchFamily="34" charset="0"/>
              </a:rPr>
              <a:t>I</a:t>
            </a:r>
            <a:r>
              <a:rPr lang="en-US" sz="3200" dirty="0">
                <a:effectLst/>
                <a:latin typeface="Arial Black" panose="020B0A04020102020204" pitchFamily="34" charset="0"/>
                <a:ea typeface="Times New Roman" panose="02020603050405020304" pitchFamily="18" charset="0"/>
                <a:cs typeface="Calibri" panose="020F0502020204030204" pitchFamily="34" charset="0"/>
              </a:rPr>
              <a:t>nitiatives</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35249" y="895350"/>
            <a:ext cx="8473500" cy="31933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r>
              <a:rPr lang="en-US" sz="1600" dirty="0">
                <a:latin typeface="+mn-lt"/>
                <a:ea typeface="Times New Roman" panose="02020603050405020304" pitchFamily="18" charset="0"/>
                <a:cs typeface="Calibri" panose="020F0502020204030204" pitchFamily="34" charset="0"/>
              </a:rPr>
              <a:t>Status of for-profit schools: </a:t>
            </a:r>
          </a:p>
          <a:p>
            <a:pPr lvl="0"/>
            <a:endParaRPr lang="en-US" sz="1600" dirty="0">
              <a:latin typeface="+mn-lt"/>
              <a:ea typeface="Times New Roman" panose="02020603050405020304" pitchFamily="18" charset="0"/>
              <a:cs typeface="Calibri" panose="020F0502020204030204" pitchFamily="34" charset="0"/>
            </a:endParaRP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GE-like Threshold to Participation</a:t>
            </a: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90/10</a:t>
            </a: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Pell Eligibility Limitations</a:t>
            </a: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Free College </a:t>
            </a: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Loan Forgiveness </a:t>
            </a:r>
          </a:p>
          <a:p>
            <a:pPr marL="285750" lvl="0" indent="-285750">
              <a:buClr>
                <a:srgbClr val="FF0000"/>
              </a:buClr>
              <a:buFont typeface="Wingdings" panose="05000000000000000000" pitchFamily="2" charset="2"/>
              <a:buChar char="§"/>
            </a:pPr>
            <a:r>
              <a:rPr lang="en-US" sz="1600" dirty="0">
                <a:latin typeface="+mn-lt"/>
                <a:ea typeface="Times New Roman" panose="02020603050405020304" pitchFamily="18" charset="0"/>
                <a:cs typeface="Calibri" panose="020F0502020204030204" pitchFamily="34" charset="0"/>
              </a:rPr>
              <a:t>Strict Review and Oversight of Nonprofit Conversions </a:t>
            </a:r>
          </a:p>
          <a:p>
            <a:pPr marL="285750" indent="-285750">
              <a:buClr>
                <a:srgbClr val="FF0000"/>
              </a:buClr>
              <a:buFont typeface="Wingdings" panose="05000000000000000000" pitchFamily="2" charset="2"/>
              <a:buChar char="§"/>
            </a:pPr>
            <a:r>
              <a:rPr lang="en-US" sz="1600" dirty="0">
                <a:latin typeface="+mn-lt"/>
                <a:ea typeface="Calibri" panose="020F0502020204030204" pitchFamily="34" charset="0"/>
                <a:cs typeface="Calibri" panose="020F0502020204030204" pitchFamily="34" charset="0"/>
              </a:rPr>
              <a:t>Hold O</a:t>
            </a:r>
            <a:r>
              <a:rPr lang="en-US" sz="1600" dirty="0">
                <a:latin typeface="+mn-lt"/>
                <a:ea typeface="Times New Roman" panose="02020603050405020304" pitchFamily="18" charset="0"/>
                <a:cs typeface="Calibri" panose="020F0502020204030204" pitchFamily="34" charset="0"/>
              </a:rPr>
              <a:t>wners and Executives of “Predatory Schools and Colleges” Personally Liable for School Misconduct</a:t>
            </a:r>
          </a:p>
          <a:p>
            <a:pPr marL="285750" lvl="0" indent="-285750">
              <a:buFont typeface="Arial" panose="020B0604020202020204" pitchFamily="34" charset="0"/>
              <a:buChar char="•"/>
            </a:pPr>
            <a:endParaRPr lang="en-US" sz="1600" dirty="0">
              <a:latin typeface="Times"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0287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34</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04800" y="2095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Higher Education Emergency Relief Fund (HEERF) </a:t>
            </a:r>
            <a:r>
              <a:rPr lang="en-US" sz="3200" dirty="0">
                <a:latin typeface="Arial Black" panose="020B0A04020102020204" pitchFamily="34" charset="0"/>
                <a:ea typeface="Times" panose="02020603050405020304" pitchFamily="18" charset="0"/>
              </a:rPr>
              <a:t>E</a:t>
            </a:r>
            <a:r>
              <a:rPr lang="en-US" sz="3200" dirty="0">
                <a:effectLst/>
                <a:latin typeface="Arial Black" panose="020B0A04020102020204" pitchFamily="34" charset="0"/>
                <a:ea typeface="Times" panose="02020603050405020304" pitchFamily="18" charset="0"/>
              </a:rPr>
              <a:t>nforcement</a:t>
            </a:r>
            <a:endParaRPr lang="en-US" sz="3200" b="1" dirty="0">
              <a:latin typeface="Arial Black" panose="020B0A04020102020204" pitchFamily="34" charset="0"/>
              <a:cs typeface="Arial Black" panose="020B060402020202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381000" y="1828799"/>
            <a:ext cx="4343400" cy="15240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mn-lt"/>
                <a:ea typeface="Times" panose="02020603050405020304" pitchFamily="18" charset="0"/>
              </a:rPr>
              <a:t>HEERF oversight will be a key focus in 2021, but will it focus on the use of funds by all IHEs – or solely the predatory proprietary sector?</a:t>
            </a:r>
          </a:p>
        </p:txBody>
      </p:sp>
      <p:pic>
        <p:nvPicPr>
          <p:cNvPr id="3" name="Picture 2">
            <a:extLst>
              <a:ext uri="{FF2B5EF4-FFF2-40B4-BE49-F238E27FC236}">
                <a16:creationId xmlns:a16="http://schemas.microsoft.com/office/drawing/2014/main" id="{0D37C90A-95CD-44AB-B81F-73F5187EB973}"/>
              </a:ext>
            </a:extLst>
          </p:cNvPr>
          <p:cNvPicPr>
            <a:picLocks noChangeAspect="1"/>
          </p:cNvPicPr>
          <p:nvPr/>
        </p:nvPicPr>
        <p:blipFill>
          <a:blip r:embed="rId3"/>
          <a:stretch>
            <a:fillRect/>
          </a:stretch>
        </p:blipFill>
        <p:spPr>
          <a:xfrm>
            <a:off x="5105400" y="1473200"/>
            <a:ext cx="2819400" cy="2584450"/>
          </a:xfrm>
          <a:prstGeom prst="rect">
            <a:avLst/>
          </a:prstGeom>
        </p:spPr>
      </p:pic>
    </p:spTree>
    <p:extLst>
      <p:ext uri="{BB962C8B-B14F-4D97-AF65-F5344CB8AC3E}">
        <p14:creationId xmlns:p14="http://schemas.microsoft.com/office/powerpoint/2010/main" val="380527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35</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76200" y="199774"/>
            <a:ext cx="8991600"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R="0" lvl="0">
              <a:spcBef>
                <a:spcPts val="0"/>
              </a:spcBef>
              <a:spcAft>
                <a:spcPts val="0"/>
              </a:spcAft>
            </a:pPr>
            <a:r>
              <a:rPr lang="en-US" sz="2800" dirty="0">
                <a:effectLst/>
                <a:latin typeface="Arial Black" panose="020B0A04020102020204" pitchFamily="34" charset="0"/>
                <a:ea typeface="Times New Roman" panose="02020603050405020304" pitchFamily="18" charset="0"/>
                <a:cs typeface="Calibri" panose="020F0502020204030204" pitchFamily="34" charset="0"/>
              </a:rPr>
              <a:t>Restructuring of the Senate HELP Committee</a:t>
            </a:r>
            <a:endParaRPr lang="en-US" sz="2800" dirty="0">
              <a:effectLst/>
              <a:latin typeface="Arial Black" panose="020B0A04020102020204" pitchFamily="34" charset="0"/>
              <a:ea typeface="Calibri" panose="020F0502020204030204" pitchFamily="34" charset="0"/>
              <a:cs typeface="Calibri" panose="020F050202020403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411675" y="819150"/>
            <a:ext cx="8473500"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kern="1200" dirty="0">
                <a:solidFill>
                  <a:schemeClr val="tx1"/>
                </a:solidFill>
                <a:latin typeface="+mn-lt"/>
                <a:ea typeface="Arial Hebrew Scholar" charset="-79"/>
                <a:cs typeface="Arial" panose="020B0604020202020204" pitchFamily="34" charset="0"/>
              </a:rPr>
              <a:t>Current Senate HELP Committee</a:t>
            </a:r>
          </a:p>
          <a:p>
            <a:pPr>
              <a:buClr>
                <a:srgbClr val="C70100"/>
              </a:buClr>
              <a:defRPr/>
            </a:pPr>
            <a:endParaRPr lang="en-US" sz="1600" kern="1200" dirty="0">
              <a:solidFill>
                <a:schemeClr val="tx2">
                  <a:lumMod val="25000"/>
                </a:schemeClr>
              </a:solidFill>
              <a:latin typeface="+mn-lt"/>
              <a:ea typeface="Arial Hebrew Scholar" charset="-79"/>
              <a:cs typeface="Arial" panose="020B0604020202020204" pitchFamily="34" charset="0"/>
            </a:endParaRP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graphicFrame>
        <p:nvGraphicFramePr>
          <p:cNvPr id="2" name="Table 2">
            <a:extLst>
              <a:ext uri="{FF2B5EF4-FFF2-40B4-BE49-F238E27FC236}">
                <a16:creationId xmlns:a16="http://schemas.microsoft.com/office/drawing/2014/main" id="{279557F7-B380-47A4-9156-D15894C5ABBF}"/>
              </a:ext>
            </a:extLst>
          </p:cNvPr>
          <p:cNvGraphicFramePr>
            <a:graphicFrameLocks noGrp="1"/>
          </p:cNvGraphicFramePr>
          <p:nvPr>
            <p:extLst>
              <p:ext uri="{D42A27DB-BD31-4B8C-83A1-F6EECF244321}">
                <p14:modId xmlns:p14="http://schemas.microsoft.com/office/powerpoint/2010/main" val="2195344833"/>
              </p:ext>
            </p:extLst>
          </p:nvPr>
        </p:nvGraphicFramePr>
        <p:xfrm>
          <a:off x="1524000" y="1179588"/>
          <a:ext cx="6096000" cy="304800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1966664642"/>
                    </a:ext>
                  </a:extLst>
                </a:gridCol>
                <a:gridCol w="3048000">
                  <a:extLst>
                    <a:ext uri="{9D8B030D-6E8A-4147-A177-3AD203B41FA5}">
                      <a16:colId xmlns:a16="http://schemas.microsoft.com/office/drawing/2014/main" val="2177927666"/>
                    </a:ext>
                  </a:extLst>
                </a:gridCol>
              </a:tblGrid>
              <a:tr h="171267">
                <a:tc>
                  <a:txBody>
                    <a:bodyPr/>
                    <a:lstStyle/>
                    <a:p>
                      <a:r>
                        <a:rPr lang="en-US" dirty="0"/>
                        <a:t>Republicans</a:t>
                      </a:r>
                    </a:p>
                  </a:txBody>
                  <a:tcPr>
                    <a:solidFill>
                      <a:srgbClr val="C00000"/>
                    </a:solidFill>
                  </a:tcPr>
                </a:tc>
                <a:tc>
                  <a:txBody>
                    <a:bodyPr/>
                    <a:lstStyle/>
                    <a:p>
                      <a:r>
                        <a:rPr lang="en-US" dirty="0"/>
                        <a:t>Democrats</a:t>
                      </a:r>
                    </a:p>
                  </a:txBody>
                  <a:tcPr>
                    <a:solidFill>
                      <a:srgbClr val="002060"/>
                    </a:solidFill>
                  </a:tcPr>
                </a:tc>
                <a:extLst>
                  <a:ext uri="{0D108BD9-81ED-4DB2-BD59-A6C34878D82A}">
                    <a16:rowId xmlns:a16="http://schemas.microsoft.com/office/drawing/2014/main" val="3077603053"/>
                  </a:ext>
                </a:extLst>
              </a:tr>
              <a:tr h="171267">
                <a:tc>
                  <a:txBody>
                    <a:bodyPr/>
                    <a:lstStyle/>
                    <a:p>
                      <a:r>
                        <a:rPr lang="en-US" dirty="0"/>
                        <a:t>Chairman, Lamar Alexander (TN)</a:t>
                      </a:r>
                    </a:p>
                  </a:txBody>
                  <a:tcPr>
                    <a:solidFill>
                      <a:schemeClr val="bg1"/>
                    </a:solidFill>
                  </a:tcPr>
                </a:tc>
                <a:tc>
                  <a:txBody>
                    <a:bodyPr/>
                    <a:lstStyle/>
                    <a:p>
                      <a:r>
                        <a:rPr lang="en-US" dirty="0"/>
                        <a:t>Ranking Member Patty Murray (WA)</a:t>
                      </a:r>
                    </a:p>
                  </a:txBody>
                  <a:tcPr>
                    <a:solidFill>
                      <a:schemeClr val="bg1"/>
                    </a:solidFill>
                  </a:tcPr>
                </a:tc>
                <a:extLst>
                  <a:ext uri="{0D108BD9-81ED-4DB2-BD59-A6C34878D82A}">
                    <a16:rowId xmlns:a16="http://schemas.microsoft.com/office/drawing/2014/main" val="505347321"/>
                  </a:ext>
                </a:extLst>
              </a:tr>
              <a:tr h="1126142">
                <a:tc>
                  <a:txBody>
                    <a:bodyPr/>
                    <a:lstStyle/>
                    <a:p>
                      <a:r>
                        <a:rPr lang="en-US" dirty="0"/>
                        <a:t>Sen. Michael Enzi (WY)</a:t>
                      </a:r>
                    </a:p>
                    <a:p>
                      <a:r>
                        <a:rPr lang="en-US" dirty="0"/>
                        <a:t>Sen. Richard Burr (NC)</a:t>
                      </a:r>
                    </a:p>
                    <a:p>
                      <a:r>
                        <a:rPr lang="en-US" dirty="0"/>
                        <a:t>Sen. Rand Paul (KY)</a:t>
                      </a:r>
                    </a:p>
                    <a:p>
                      <a:r>
                        <a:rPr lang="en-US" dirty="0"/>
                        <a:t>Sue Collins (ME)</a:t>
                      </a:r>
                    </a:p>
                    <a:p>
                      <a:r>
                        <a:rPr lang="en-US" dirty="0"/>
                        <a:t>Sen. Bill Cassidy (LA)</a:t>
                      </a:r>
                    </a:p>
                    <a:p>
                      <a:r>
                        <a:rPr lang="en-US" dirty="0"/>
                        <a:t>Sen. Pat Roberts (KS)</a:t>
                      </a:r>
                    </a:p>
                    <a:p>
                      <a:r>
                        <a:rPr lang="en-US" dirty="0"/>
                        <a:t>Sen. Lisa Murkowski (AK)</a:t>
                      </a:r>
                    </a:p>
                    <a:p>
                      <a:r>
                        <a:rPr lang="en-US" dirty="0"/>
                        <a:t>Sen. Tim Scott (SC)</a:t>
                      </a:r>
                    </a:p>
                    <a:p>
                      <a:r>
                        <a:rPr lang="en-US" dirty="0"/>
                        <a:t>Sen. Mitt Romney (UT)</a:t>
                      </a:r>
                    </a:p>
                    <a:p>
                      <a:r>
                        <a:rPr lang="en-US" dirty="0"/>
                        <a:t>Sen. Mike Braun (IN)</a:t>
                      </a:r>
                    </a:p>
                    <a:p>
                      <a:r>
                        <a:rPr lang="en-US" dirty="0"/>
                        <a:t>Sen. Kelly Loeffler (GA)</a:t>
                      </a:r>
                    </a:p>
                  </a:txBody>
                  <a:tcPr>
                    <a:solidFill>
                      <a:schemeClr val="bg1"/>
                    </a:solidFill>
                  </a:tcPr>
                </a:tc>
                <a:tc>
                  <a:txBody>
                    <a:bodyPr/>
                    <a:lstStyle/>
                    <a:p>
                      <a:r>
                        <a:rPr lang="en-US" dirty="0"/>
                        <a:t>Sen. Bernie Sanders (I-VT)</a:t>
                      </a:r>
                    </a:p>
                    <a:p>
                      <a:r>
                        <a:rPr lang="en-US" dirty="0"/>
                        <a:t>Sen. Robert Casey (PA)</a:t>
                      </a:r>
                    </a:p>
                    <a:p>
                      <a:r>
                        <a:rPr lang="en-US" dirty="0"/>
                        <a:t>Sen. Tammy Baldwin (WI)</a:t>
                      </a:r>
                    </a:p>
                    <a:p>
                      <a:r>
                        <a:rPr lang="en-US" dirty="0"/>
                        <a:t>Sen. Christopher Murphy (CT)</a:t>
                      </a:r>
                    </a:p>
                    <a:p>
                      <a:r>
                        <a:rPr lang="en-US" dirty="0"/>
                        <a:t>Sen. Elizabeth Warren (MA)</a:t>
                      </a:r>
                    </a:p>
                    <a:p>
                      <a:r>
                        <a:rPr lang="en-US" dirty="0"/>
                        <a:t>Sen. Tim Kaine (VA)</a:t>
                      </a:r>
                    </a:p>
                    <a:p>
                      <a:r>
                        <a:rPr lang="en-US" dirty="0"/>
                        <a:t>Sen. Maggie Hassan (NH)</a:t>
                      </a:r>
                    </a:p>
                    <a:p>
                      <a:r>
                        <a:rPr lang="en-US" dirty="0"/>
                        <a:t>Sen. Tina Smith (MN)</a:t>
                      </a:r>
                    </a:p>
                    <a:p>
                      <a:r>
                        <a:rPr lang="en-US" dirty="0"/>
                        <a:t>Sen. Doug Jones (AL)</a:t>
                      </a:r>
                    </a:p>
                    <a:p>
                      <a:r>
                        <a:rPr lang="en-US" dirty="0"/>
                        <a:t>Sen. Jackie Rosen (NV)</a:t>
                      </a:r>
                    </a:p>
                  </a:txBody>
                  <a:tcPr>
                    <a:solidFill>
                      <a:schemeClr val="bg1"/>
                    </a:solidFill>
                  </a:tcPr>
                </a:tc>
                <a:extLst>
                  <a:ext uri="{0D108BD9-81ED-4DB2-BD59-A6C34878D82A}">
                    <a16:rowId xmlns:a16="http://schemas.microsoft.com/office/drawing/2014/main" val="2889127152"/>
                  </a:ext>
                </a:extLst>
              </a:tr>
            </a:tbl>
          </a:graphicData>
        </a:graphic>
      </p:graphicFrame>
    </p:spTree>
    <p:extLst>
      <p:ext uri="{BB962C8B-B14F-4D97-AF65-F5344CB8AC3E}">
        <p14:creationId xmlns:p14="http://schemas.microsoft.com/office/powerpoint/2010/main" val="2953671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36</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04800" y="2095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R="0" lvl="0">
              <a:spcBef>
                <a:spcPts val="0"/>
              </a:spcBef>
              <a:spcAft>
                <a:spcPts val="0"/>
              </a:spcAft>
            </a:pPr>
            <a:r>
              <a:rPr lang="en-US" sz="3200" dirty="0">
                <a:effectLst/>
                <a:latin typeface="Arial Black" panose="020B0A04020102020204" pitchFamily="34" charset="0"/>
                <a:ea typeface="Times New Roman" panose="02020603050405020304" pitchFamily="18" charset="0"/>
                <a:cs typeface="Calibri" panose="020F0502020204030204" pitchFamily="34" charset="0"/>
              </a:rPr>
              <a:t> Senate HELP Committee</a:t>
            </a:r>
            <a:endParaRPr lang="en-US" sz="3200" dirty="0">
              <a:effectLst/>
              <a:latin typeface="Arial Black" panose="020B0A04020102020204" pitchFamily="34" charset="0"/>
              <a:ea typeface="Calibri" panose="020F0502020204030204" pitchFamily="34" charset="0"/>
              <a:cs typeface="Calibri" panose="020F0502020204030204" pitchFamily="34"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411675" y="819150"/>
            <a:ext cx="8473500"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Retirements &amp; Candidates for Reelection</a:t>
            </a: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graphicFrame>
        <p:nvGraphicFramePr>
          <p:cNvPr id="2" name="Table 2">
            <a:extLst>
              <a:ext uri="{FF2B5EF4-FFF2-40B4-BE49-F238E27FC236}">
                <a16:creationId xmlns:a16="http://schemas.microsoft.com/office/drawing/2014/main" id="{279557F7-B380-47A4-9156-D15894C5ABBF}"/>
              </a:ext>
            </a:extLst>
          </p:cNvPr>
          <p:cNvGraphicFramePr>
            <a:graphicFrameLocks noGrp="1"/>
          </p:cNvGraphicFramePr>
          <p:nvPr>
            <p:extLst>
              <p:ext uri="{D42A27DB-BD31-4B8C-83A1-F6EECF244321}">
                <p14:modId xmlns:p14="http://schemas.microsoft.com/office/powerpoint/2010/main" val="310763262"/>
              </p:ext>
            </p:extLst>
          </p:nvPr>
        </p:nvGraphicFramePr>
        <p:xfrm>
          <a:off x="1524000" y="1179588"/>
          <a:ext cx="6096000" cy="283464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1966664642"/>
                    </a:ext>
                  </a:extLst>
                </a:gridCol>
                <a:gridCol w="3048000">
                  <a:extLst>
                    <a:ext uri="{9D8B030D-6E8A-4147-A177-3AD203B41FA5}">
                      <a16:colId xmlns:a16="http://schemas.microsoft.com/office/drawing/2014/main" val="2177927666"/>
                    </a:ext>
                  </a:extLst>
                </a:gridCol>
              </a:tblGrid>
              <a:tr h="171267">
                <a:tc>
                  <a:txBody>
                    <a:bodyPr/>
                    <a:lstStyle/>
                    <a:p>
                      <a:r>
                        <a:rPr lang="en-US" dirty="0"/>
                        <a:t>Republicans</a:t>
                      </a:r>
                    </a:p>
                  </a:txBody>
                  <a:tcPr>
                    <a:solidFill>
                      <a:srgbClr val="C00000"/>
                    </a:solidFill>
                  </a:tcPr>
                </a:tc>
                <a:tc>
                  <a:txBody>
                    <a:bodyPr/>
                    <a:lstStyle/>
                    <a:p>
                      <a:r>
                        <a:rPr lang="en-US" dirty="0"/>
                        <a:t>Democrats</a:t>
                      </a:r>
                    </a:p>
                  </a:txBody>
                  <a:tcPr>
                    <a:solidFill>
                      <a:srgbClr val="002060"/>
                    </a:solidFill>
                  </a:tcPr>
                </a:tc>
                <a:extLst>
                  <a:ext uri="{0D108BD9-81ED-4DB2-BD59-A6C34878D82A}">
                    <a16:rowId xmlns:a16="http://schemas.microsoft.com/office/drawing/2014/main" val="3077603053"/>
                  </a:ext>
                </a:extLst>
              </a:tr>
              <a:tr h="171267">
                <a:tc>
                  <a:txBody>
                    <a:bodyPr/>
                    <a:lstStyle/>
                    <a:p>
                      <a:r>
                        <a:rPr lang="en-US" dirty="0"/>
                        <a:t>Chairman </a:t>
                      </a:r>
                    </a:p>
                  </a:txBody>
                  <a:tcPr>
                    <a:solidFill>
                      <a:schemeClr val="bg1"/>
                    </a:solidFill>
                  </a:tcPr>
                </a:tc>
                <a:tc>
                  <a:txBody>
                    <a:bodyPr/>
                    <a:lstStyle/>
                    <a:p>
                      <a:r>
                        <a:rPr lang="en-US" dirty="0"/>
                        <a:t>Ranking Member Patty Murray (WA)</a:t>
                      </a:r>
                    </a:p>
                  </a:txBody>
                  <a:tcPr>
                    <a:solidFill>
                      <a:schemeClr val="bg1"/>
                    </a:solidFill>
                  </a:tcPr>
                </a:tc>
                <a:extLst>
                  <a:ext uri="{0D108BD9-81ED-4DB2-BD59-A6C34878D82A}">
                    <a16:rowId xmlns:a16="http://schemas.microsoft.com/office/drawing/2014/main" val="505347321"/>
                  </a:ext>
                </a:extLst>
              </a:tr>
              <a:tr h="1126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 Richard Burr (NC)</a:t>
                      </a:r>
                    </a:p>
                    <a:p>
                      <a:r>
                        <a:rPr lang="en-US" dirty="0"/>
                        <a:t>Sen. Rand Paul (KY)</a:t>
                      </a:r>
                    </a:p>
                    <a:p>
                      <a:r>
                        <a:rPr lang="en-US" b="1" dirty="0">
                          <a:solidFill>
                            <a:schemeClr val="tx2">
                              <a:lumMod val="50000"/>
                            </a:schemeClr>
                          </a:solidFill>
                        </a:rPr>
                        <a:t>Sen. Sue Collins (ME)</a:t>
                      </a:r>
                    </a:p>
                    <a:p>
                      <a:r>
                        <a:rPr lang="en-US" b="1" dirty="0">
                          <a:solidFill>
                            <a:srgbClr val="CC0000"/>
                          </a:solidFill>
                        </a:rPr>
                        <a:t>Sen. Bill Cassidy (LA)</a:t>
                      </a:r>
                    </a:p>
                    <a:p>
                      <a:r>
                        <a:rPr lang="en-US" dirty="0"/>
                        <a:t>Sen. Lisa Murkowski (AK)</a:t>
                      </a:r>
                    </a:p>
                    <a:p>
                      <a:r>
                        <a:rPr lang="en-US" dirty="0"/>
                        <a:t>Sen. Tim Scott (SC)</a:t>
                      </a:r>
                    </a:p>
                    <a:p>
                      <a:r>
                        <a:rPr lang="en-US" dirty="0"/>
                        <a:t>Sen. Mitt Romney (UT)</a:t>
                      </a:r>
                    </a:p>
                    <a:p>
                      <a:r>
                        <a:rPr lang="en-US" dirty="0"/>
                        <a:t>Sen. Mike Braun (IN)</a:t>
                      </a:r>
                    </a:p>
                    <a:p>
                      <a:r>
                        <a:rPr lang="en-US" b="1" dirty="0">
                          <a:solidFill>
                            <a:schemeClr val="tx2">
                              <a:lumMod val="50000"/>
                            </a:schemeClr>
                          </a:solidFill>
                        </a:rPr>
                        <a:t>Sen. Kelly Loeffler (GA)</a:t>
                      </a:r>
                    </a:p>
                    <a:p>
                      <a:r>
                        <a:rPr lang="en-US" b="1" dirty="0">
                          <a:solidFill>
                            <a:schemeClr val="tx2">
                              <a:lumMod val="50000"/>
                            </a:schemeClr>
                          </a:solidFill>
                        </a:rPr>
                        <a:t>+2 Vacancies</a:t>
                      </a:r>
                    </a:p>
                  </a:txBody>
                  <a:tcPr>
                    <a:solidFill>
                      <a:schemeClr val="bg1"/>
                    </a:solidFill>
                  </a:tcPr>
                </a:tc>
                <a:tc>
                  <a:txBody>
                    <a:bodyPr/>
                    <a:lstStyle/>
                    <a:p>
                      <a:r>
                        <a:rPr lang="en-US" dirty="0"/>
                        <a:t>Sen. Bernie Sanders (I-VT)</a:t>
                      </a:r>
                    </a:p>
                    <a:p>
                      <a:r>
                        <a:rPr lang="en-US" dirty="0"/>
                        <a:t>Sen. Robert Casey (PA)</a:t>
                      </a:r>
                    </a:p>
                    <a:p>
                      <a:r>
                        <a:rPr lang="en-US" dirty="0"/>
                        <a:t>Sen. Tammy Baldwin (WI)</a:t>
                      </a:r>
                    </a:p>
                    <a:p>
                      <a:r>
                        <a:rPr lang="en-US" dirty="0"/>
                        <a:t>Sen. Christopher Murphy (CT)</a:t>
                      </a:r>
                    </a:p>
                    <a:p>
                      <a:r>
                        <a:rPr lang="en-US" dirty="0"/>
                        <a:t>Sen. Elizabeth Warren (MA)</a:t>
                      </a:r>
                    </a:p>
                    <a:p>
                      <a:r>
                        <a:rPr lang="en-US" dirty="0"/>
                        <a:t>Sen. Tim Kaine (VA)</a:t>
                      </a:r>
                    </a:p>
                    <a:p>
                      <a:r>
                        <a:rPr lang="en-US" dirty="0"/>
                        <a:t>Sen. Maggie Hassan (NH)</a:t>
                      </a:r>
                    </a:p>
                    <a:p>
                      <a:r>
                        <a:rPr lang="en-US" b="1" dirty="0">
                          <a:solidFill>
                            <a:srgbClr val="1D318A"/>
                          </a:solidFill>
                        </a:rPr>
                        <a:t>Sen. Tina Smith (MN)</a:t>
                      </a:r>
                    </a:p>
                    <a:p>
                      <a:r>
                        <a:rPr lang="en-US" b="1" dirty="0">
                          <a:solidFill>
                            <a:srgbClr val="CC0000"/>
                          </a:solidFill>
                        </a:rPr>
                        <a:t>Sen. Doug Jones (AL)</a:t>
                      </a:r>
                    </a:p>
                    <a:p>
                      <a:r>
                        <a:rPr lang="en-US" dirty="0"/>
                        <a:t>Sen. Jackie Rosen (NV)</a:t>
                      </a:r>
                    </a:p>
                  </a:txBody>
                  <a:tcPr>
                    <a:solidFill>
                      <a:schemeClr val="bg1"/>
                    </a:solidFill>
                  </a:tcPr>
                </a:tc>
                <a:extLst>
                  <a:ext uri="{0D108BD9-81ED-4DB2-BD59-A6C34878D82A}">
                    <a16:rowId xmlns:a16="http://schemas.microsoft.com/office/drawing/2014/main" val="2889127152"/>
                  </a:ext>
                </a:extLst>
              </a:tr>
            </a:tbl>
          </a:graphicData>
        </a:graphic>
      </p:graphicFrame>
    </p:spTree>
    <p:extLst>
      <p:ext uri="{BB962C8B-B14F-4D97-AF65-F5344CB8AC3E}">
        <p14:creationId xmlns:p14="http://schemas.microsoft.com/office/powerpoint/2010/main" val="86449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37</a:t>
            </a:fld>
            <a:endParaRPr lang="en" dirty="0">
              <a:solidFill>
                <a:schemeClr val="bg1"/>
              </a:solidFill>
            </a:endParaRPr>
          </a:p>
        </p:txBody>
      </p:sp>
      <p:pic>
        <p:nvPicPr>
          <p:cNvPr id="3" name="Picture 2">
            <a:extLst>
              <a:ext uri="{FF2B5EF4-FFF2-40B4-BE49-F238E27FC236}">
                <a16:creationId xmlns:a16="http://schemas.microsoft.com/office/drawing/2014/main" id="{29DC60BF-514C-4113-80D8-30C49A3E4C2F}"/>
              </a:ext>
            </a:extLst>
          </p:cNvPr>
          <p:cNvPicPr>
            <a:picLocks noChangeAspect="1"/>
          </p:cNvPicPr>
          <p:nvPr/>
        </p:nvPicPr>
        <p:blipFill>
          <a:blip r:embed="rId3"/>
          <a:stretch>
            <a:fillRect/>
          </a:stretch>
        </p:blipFill>
        <p:spPr>
          <a:xfrm>
            <a:off x="1968783" y="1136017"/>
            <a:ext cx="5117818" cy="3112133"/>
          </a:xfrm>
          <a:prstGeom prst="rect">
            <a:avLst/>
          </a:prstGeom>
        </p:spPr>
      </p:pic>
      <p:pic>
        <p:nvPicPr>
          <p:cNvPr id="7" name="Picture 6">
            <a:extLst>
              <a:ext uri="{FF2B5EF4-FFF2-40B4-BE49-F238E27FC236}">
                <a16:creationId xmlns:a16="http://schemas.microsoft.com/office/drawing/2014/main" id="{D28E0F74-F7BC-4EBF-83B1-BF42168D8D76}"/>
              </a:ext>
            </a:extLst>
          </p:cNvPr>
          <p:cNvPicPr>
            <a:picLocks noChangeAspect="1"/>
          </p:cNvPicPr>
          <p:nvPr/>
        </p:nvPicPr>
        <p:blipFill>
          <a:blip r:embed="rId4"/>
          <a:stretch>
            <a:fillRect/>
          </a:stretch>
        </p:blipFill>
        <p:spPr>
          <a:xfrm>
            <a:off x="1978223" y="2724957"/>
            <a:ext cx="5206435" cy="1390008"/>
          </a:xfrm>
          <a:prstGeom prst="rect">
            <a:avLst/>
          </a:prstGeom>
        </p:spPr>
      </p:pic>
    </p:spTree>
    <p:extLst>
      <p:ext uri="{BB962C8B-B14F-4D97-AF65-F5344CB8AC3E}">
        <p14:creationId xmlns:p14="http://schemas.microsoft.com/office/powerpoint/2010/main" val="119174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38</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7" y="527774"/>
            <a:ext cx="5148011"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mj-lt"/>
                <a:cs typeface="Arial Black" panose="020B0604020202020204" pitchFamily="34" charset="0"/>
              </a:rPr>
              <a:t> </a:t>
            </a:r>
            <a:r>
              <a:rPr lang="en-US" sz="3200" dirty="0">
                <a:effectLst/>
                <a:latin typeface="Arial Black" panose="020B0A04020102020204" pitchFamily="34" charset="0"/>
                <a:ea typeface="Times" panose="02020603050405020304" pitchFamily="18" charset="0"/>
              </a:rPr>
              <a:t>Who We Are</a:t>
            </a: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VEP is the only Veteran Service Organization (VSO) in Washington, D.C. that is sector-agnostic and committed to nonpartisan policy and legislation in higher education.</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As Veterans serving Veterans, VEP pushes back against unfair regulation, biased research, and partisan legislation that could harms Students Veteran.</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We work in the media, on Capitol Hill, with VA, DOD, ED, the Administration, and leaders in higher education.</a:t>
            </a: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spTree>
    <p:extLst>
      <p:ext uri="{BB962C8B-B14F-4D97-AF65-F5344CB8AC3E}">
        <p14:creationId xmlns:p14="http://schemas.microsoft.com/office/powerpoint/2010/main" val="556025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39</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7" y="527774"/>
            <a:ext cx="5148011"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mj-lt"/>
                <a:ea typeface="Times" panose="02020603050405020304" pitchFamily="18" charset="0"/>
              </a:rPr>
              <a:t> </a:t>
            </a:r>
            <a:r>
              <a:rPr lang="en-US" sz="3200" dirty="0">
                <a:solidFill>
                  <a:schemeClr val="tx1"/>
                </a:solidFill>
                <a:effectLst/>
                <a:latin typeface="Arial Black" panose="020B0A04020102020204" pitchFamily="34" charset="0"/>
                <a:ea typeface="Times" panose="02020603050405020304" pitchFamily="18" charset="0"/>
              </a:rPr>
              <a:t>Our Values</a:t>
            </a: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C70100"/>
              </a:buClr>
              <a:defRPr/>
            </a:pPr>
            <a:r>
              <a:rPr lang="en-US" sz="1600" b="1" kern="1200" dirty="0">
                <a:solidFill>
                  <a:schemeClr val="tx1"/>
                </a:solidFill>
                <a:latin typeface="Arial" panose="020B0604020202020204" pitchFamily="34" charset="0"/>
                <a:ea typeface="Arial Hebrew Scholar" charset="-79"/>
                <a:cs typeface="Arial" panose="020B0604020202020204" pitchFamily="34" charset="0"/>
              </a:rPr>
              <a:t>Fair, Bipartisan Advocacy for All Veterans </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Veterans attend colleges and universities across all sectors of higher education. </a:t>
            </a:r>
          </a:p>
          <a:p>
            <a:pPr marL="285750" indent="-285750">
              <a:buClr>
                <a:srgbClr val="FF0000"/>
              </a:buClr>
              <a:buFont typeface="Wingdings" panose="05000000000000000000" pitchFamily="2" charset="2"/>
              <a:buChar cha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We protect the interests of these service members, regardless of what institution they choose. </a:t>
            </a:r>
          </a:p>
          <a:p>
            <a:pPr marL="285750" indent="-285750">
              <a:buClr>
                <a:srgbClr val="FF0000"/>
              </a:buClr>
              <a:buFont typeface="Wingdings" panose="05000000000000000000" pitchFamily="2" charset="2"/>
              <a:buChar cha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Accountability at all institutions without a political agenda.</a:t>
            </a: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spTree>
    <p:extLst>
      <p:ext uri="{BB962C8B-B14F-4D97-AF65-F5344CB8AC3E}">
        <p14:creationId xmlns:p14="http://schemas.microsoft.com/office/powerpoint/2010/main" val="227290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a:t>
            </a:fld>
            <a:endParaRPr lang="en" dirty="0">
              <a:solidFill>
                <a:schemeClr val="bg1"/>
              </a:solidFill>
            </a:endParaRPr>
          </a:p>
        </p:txBody>
      </p:sp>
      <p:sp>
        <p:nvSpPr>
          <p:cNvPr id="5" name="Shape 64">
            <a:extLst>
              <a:ext uri="{FF2B5EF4-FFF2-40B4-BE49-F238E27FC236}">
                <a16:creationId xmlns:a16="http://schemas.microsoft.com/office/drawing/2014/main" id="{D621F893-205D-4D0E-AC3B-90EEAEB26F33}"/>
              </a:ext>
            </a:extLst>
          </p:cNvPr>
          <p:cNvSpPr txBox="1">
            <a:spLocks/>
          </p:cNvSpPr>
          <p:nvPr/>
        </p:nvSpPr>
        <p:spPr>
          <a:xfrm>
            <a:off x="304800" y="285750"/>
            <a:ext cx="5943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Arial Black" panose="020B0604020202020204" pitchFamily="34" charset="0"/>
                <a:cs typeface="Arial Black" panose="020B0604020202020204" pitchFamily="34" charset="0"/>
              </a:rPr>
              <a:t>Housekeeping</a:t>
            </a:r>
            <a:endParaRPr lang="en" sz="3200" b="1" dirty="0">
              <a:latin typeface="Arial Black" panose="020B0604020202020204" pitchFamily="34" charset="0"/>
              <a:cs typeface="Arial Black" panose="020B0604020202020204" pitchFamily="34" charset="0"/>
              <a:sym typeface="Raleway"/>
            </a:endParaRPr>
          </a:p>
        </p:txBody>
      </p:sp>
      <p:sp>
        <p:nvSpPr>
          <p:cNvPr id="6" name="Shape 65">
            <a:extLst>
              <a:ext uri="{FF2B5EF4-FFF2-40B4-BE49-F238E27FC236}">
                <a16:creationId xmlns:a16="http://schemas.microsoft.com/office/drawing/2014/main" id="{A7FCB7F5-72D4-4683-9566-28B3D8CC479B}"/>
              </a:ext>
            </a:extLst>
          </p:cNvPr>
          <p:cNvSpPr txBox="1">
            <a:spLocks/>
          </p:cNvSpPr>
          <p:nvPr/>
        </p:nvSpPr>
        <p:spPr>
          <a:xfrm>
            <a:off x="381000" y="1200150"/>
            <a:ext cx="4724400" cy="298379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200" b="1" kern="1200" dirty="0">
                <a:solidFill>
                  <a:schemeClr val="tx1"/>
                </a:solidFill>
                <a:latin typeface="+mn-lt"/>
                <a:ea typeface="Arial Hebrew Scholar" charset="-79"/>
                <a:cs typeface="Arial Hebrew Scholar" charset="-79"/>
              </a:rPr>
              <a:t>Attendees are in listen only mode. </a:t>
            </a:r>
          </a:p>
          <a:p>
            <a:pPr marL="171450" indent="-171450">
              <a:buClr>
                <a:srgbClr val="FF0000"/>
              </a:buClr>
              <a:buFont typeface="Wingdings" panose="05000000000000000000" pitchFamily="2" charset="2"/>
              <a:buChar char="§"/>
              <a:defRPr/>
            </a:pPr>
            <a:r>
              <a:rPr lang="en-US" sz="1200" dirty="0">
                <a:solidFill>
                  <a:schemeClr val="tx1"/>
                </a:solidFill>
                <a:latin typeface="+mn-lt"/>
              </a:rPr>
              <a:t>Dial in via phone or mic &amp; speakers</a:t>
            </a:r>
          </a:p>
          <a:p>
            <a:pPr marL="171450" indent="-171450">
              <a:buClr>
                <a:srgbClr val="FF0000"/>
              </a:buClr>
              <a:buFont typeface="Wingdings" panose="05000000000000000000" pitchFamily="2" charset="2"/>
              <a:buChar char="§"/>
              <a:defRPr/>
            </a:pPr>
            <a:r>
              <a:rPr lang="en-US" sz="1200" dirty="0">
                <a:solidFill>
                  <a:schemeClr val="tx1"/>
                </a:solidFill>
                <a:latin typeface="+mn-lt"/>
              </a:rPr>
              <a:t>Minimize control panel using orange arrow</a:t>
            </a:r>
          </a:p>
          <a:p>
            <a:pPr marL="171450" indent="-171450">
              <a:buClr>
                <a:srgbClr val="FF0000"/>
              </a:buClr>
              <a:buFont typeface="Wingdings" panose="05000000000000000000" pitchFamily="2" charset="2"/>
              <a:buChar char="§"/>
              <a:defRPr/>
            </a:pPr>
            <a:endParaRPr lang="en-US" sz="1200" b="1" kern="1200" dirty="0">
              <a:solidFill>
                <a:schemeClr val="tx1"/>
              </a:solidFill>
              <a:latin typeface="+mn-lt"/>
              <a:ea typeface="Arial Hebrew Scholar" charset="-79"/>
              <a:cs typeface="Arial Hebrew Scholar" charset="-79"/>
            </a:endParaRPr>
          </a:p>
          <a:p>
            <a:pPr>
              <a:buClr>
                <a:srgbClr val="FF0000"/>
              </a:buClr>
              <a:defRPr/>
            </a:pPr>
            <a:r>
              <a:rPr lang="en-US" sz="1200" b="1" kern="1200" dirty="0">
                <a:solidFill>
                  <a:schemeClr val="tx1"/>
                </a:solidFill>
                <a:latin typeface="+mn-lt"/>
                <a:ea typeface="Arial Hebrew Scholar" charset="-79"/>
                <a:cs typeface="Arial Hebrew Scholar" charset="-79"/>
              </a:rPr>
              <a:t>Join the conversation!</a:t>
            </a:r>
          </a:p>
          <a:p>
            <a:pPr marL="171450" indent="-171450">
              <a:buClr>
                <a:srgbClr val="FF0000"/>
              </a:buClr>
              <a:buFont typeface="Wingdings" panose="05000000000000000000" pitchFamily="2" charset="2"/>
              <a:buChar char="§"/>
              <a:defRPr/>
            </a:pPr>
            <a:r>
              <a:rPr lang="en-US" sz="1200" dirty="0">
                <a:latin typeface="+mn-lt"/>
              </a:rPr>
              <a:t>Submit your questions in </a:t>
            </a:r>
            <a:r>
              <a:rPr lang="en-US" sz="1200" dirty="0" err="1">
                <a:latin typeface="+mn-lt"/>
              </a:rPr>
              <a:t>GoToWebinar</a:t>
            </a:r>
            <a:r>
              <a:rPr lang="en-US" sz="1200" dirty="0">
                <a:latin typeface="+mn-lt"/>
              </a:rPr>
              <a:t> control panel</a:t>
            </a:r>
          </a:p>
          <a:p>
            <a:pPr marL="171450" indent="-171450">
              <a:buClr>
                <a:srgbClr val="FF0000"/>
              </a:buClr>
              <a:buFont typeface="Wingdings" panose="05000000000000000000" pitchFamily="2" charset="2"/>
              <a:buChar char="§"/>
              <a:tabLst>
                <a:tab pos="228600" algn="l"/>
              </a:tabLst>
              <a:defRPr/>
            </a:pPr>
            <a:r>
              <a:rPr lang="en-US" sz="1200" dirty="0">
                <a:latin typeface="+mn-lt"/>
              </a:rPr>
              <a:t>Tweet us </a:t>
            </a:r>
            <a:r>
              <a:rPr lang="en-US" sz="1200" dirty="0">
                <a:solidFill>
                  <a:srgbClr val="FF0000"/>
                </a:solidFill>
                <a:latin typeface="+mn-lt"/>
              </a:rPr>
              <a:t>@</a:t>
            </a:r>
            <a:r>
              <a:rPr lang="en-US" sz="1200" dirty="0" err="1">
                <a:solidFill>
                  <a:srgbClr val="FF0000"/>
                </a:solidFill>
                <a:latin typeface="+mn-lt"/>
              </a:rPr>
              <a:t>GoWithGragg</a:t>
            </a:r>
            <a:r>
              <a:rPr lang="en-US" sz="1200" dirty="0">
                <a:solidFill>
                  <a:srgbClr val="FF0000"/>
                </a:solidFill>
                <a:latin typeface="+mn-lt"/>
              </a:rPr>
              <a:t> </a:t>
            </a:r>
            <a:r>
              <a:rPr lang="en-US" sz="1200" dirty="0">
                <a:latin typeface="+mn-lt"/>
              </a:rPr>
              <a:t>and use </a:t>
            </a:r>
            <a:r>
              <a:rPr lang="en-US" sz="1200" dirty="0">
                <a:solidFill>
                  <a:srgbClr val="FF0000"/>
                </a:solidFill>
                <a:latin typeface="+mn-lt"/>
              </a:rPr>
              <a:t>#</a:t>
            </a:r>
            <a:r>
              <a:rPr lang="en-US" sz="1200" dirty="0" err="1">
                <a:solidFill>
                  <a:srgbClr val="FF0000"/>
                </a:solidFill>
                <a:latin typeface="+mn-lt"/>
              </a:rPr>
              <a:t>GraggChat</a:t>
            </a:r>
            <a:endParaRPr lang="en-US" sz="1200" dirty="0">
              <a:solidFill>
                <a:srgbClr val="FF0000"/>
              </a:solidFill>
              <a:latin typeface="+mn-lt"/>
            </a:endParaRPr>
          </a:p>
          <a:p>
            <a:pPr marL="171450" indent="-171450">
              <a:buClr>
                <a:srgbClr val="FF0000"/>
              </a:buClr>
              <a:buFont typeface="Wingdings" panose="05000000000000000000" pitchFamily="2" charset="2"/>
              <a:buChar char="§"/>
              <a:defRPr/>
            </a:pPr>
            <a:endParaRPr lang="en-US" sz="1200" b="1" kern="1200" dirty="0">
              <a:solidFill>
                <a:srgbClr val="EEEEEE">
                  <a:lumMod val="25000"/>
                </a:srgbClr>
              </a:solidFill>
              <a:latin typeface="+mn-lt"/>
              <a:ea typeface="Arial Hebrew Scholar" charset="-79"/>
              <a:cs typeface="Arial Hebrew Scholar" charset="-79"/>
            </a:endParaRPr>
          </a:p>
          <a:p>
            <a:pPr>
              <a:buClr>
                <a:srgbClr val="FF0000"/>
              </a:buClr>
              <a:defRPr/>
            </a:pPr>
            <a:r>
              <a:rPr lang="en-US" sz="1200" b="1" kern="1200" dirty="0">
                <a:solidFill>
                  <a:schemeClr val="tx1"/>
                </a:solidFill>
                <a:latin typeface="+mn-lt"/>
                <a:ea typeface="Arial Hebrew Scholar" charset="-79"/>
                <a:cs typeface="Arial Hebrew Scholar" charset="-79"/>
              </a:rPr>
              <a:t>Questions?</a:t>
            </a:r>
          </a:p>
          <a:p>
            <a:pPr marL="171450" indent="-171450">
              <a:buClr>
                <a:srgbClr val="FF0000"/>
              </a:buClr>
              <a:buFont typeface="Wingdings" panose="05000000000000000000" pitchFamily="2" charset="2"/>
              <a:buChar char="§"/>
              <a:defRPr/>
            </a:pPr>
            <a:r>
              <a:rPr lang="en-US" sz="1200" dirty="0">
                <a:solidFill>
                  <a:schemeClr val="tx1"/>
                </a:solidFill>
                <a:latin typeface="+mn-lt"/>
              </a:rPr>
              <a:t>Submit your questions via the </a:t>
            </a:r>
            <a:r>
              <a:rPr lang="en-US" sz="1200" dirty="0" err="1">
                <a:solidFill>
                  <a:schemeClr val="tx1"/>
                </a:solidFill>
                <a:latin typeface="+mn-lt"/>
              </a:rPr>
              <a:t>GoToWebinar</a:t>
            </a:r>
            <a:r>
              <a:rPr lang="en-US" sz="1200" dirty="0">
                <a:solidFill>
                  <a:schemeClr val="tx1"/>
                </a:solidFill>
                <a:latin typeface="+mn-lt"/>
              </a:rPr>
              <a:t> control panel.</a:t>
            </a:r>
          </a:p>
          <a:p>
            <a:pPr marL="171450" indent="-171450" defTabSz="228600">
              <a:buClr>
                <a:srgbClr val="FF0000"/>
              </a:buClr>
              <a:buFont typeface="Wingdings" panose="05000000000000000000" pitchFamily="2" charset="2"/>
              <a:buChar char="§"/>
              <a:defRPr/>
            </a:pPr>
            <a:r>
              <a:rPr lang="en-US" sz="1200" dirty="0">
                <a:solidFill>
                  <a:schemeClr val="tx1"/>
                </a:solidFill>
                <a:latin typeface="+mn-lt"/>
              </a:rPr>
              <a:t>Don’t see the question box? Use the orange grab tab arrow 	to expand</a:t>
            </a:r>
          </a:p>
          <a:p>
            <a:pPr marL="171450" indent="-171450">
              <a:buClr>
                <a:srgbClr val="FF0000"/>
              </a:buClr>
              <a:buFont typeface="Wingdings" panose="05000000000000000000" pitchFamily="2" charset="2"/>
              <a:buChar char="§"/>
              <a:defRPr/>
            </a:pPr>
            <a:endParaRPr lang="en-US" sz="1200" b="1" kern="1200" dirty="0">
              <a:solidFill>
                <a:schemeClr val="tx1"/>
              </a:solidFill>
              <a:latin typeface="+mn-lt"/>
              <a:ea typeface="Arial Hebrew Scholar" charset="-79"/>
              <a:cs typeface="Arial Hebrew Scholar" charset="-79"/>
            </a:endParaRPr>
          </a:p>
          <a:p>
            <a:pPr>
              <a:buClr>
                <a:srgbClr val="FF0000"/>
              </a:buClr>
              <a:defRPr/>
            </a:pPr>
            <a:r>
              <a:rPr lang="en-US" sz="1200" b="1" kern="1200" dirty="0">
                <a:solidFill>
                  <a:schemeClr val="tx1"/>
                </a:solidFill>
                <a:latin typeface="+mn-lt"/>
                <a:ea typeface="Arial Hebrew Scholar" charset="-79"/>
                <a:cs typeface="Arial Hebrew Scholar" charset="-79"/>
              </a:rPr>
              <a:t>Need a certification from today’s webinar?</a:t>
            </a:r>
          </a:p>
          <a:p>
            <a:pPr marL="171450" indent="-171450">
              <a:buClr>
                <a:srgbClr val="FF0000"/>
              </a:buClr>
              <a:buFont typeface="Wingdings" panose="05000000000000000000" pitchFamily="2" charset="2"/>
              <a:buChar char="§"/>
              <a:defRPr/>
            </a:pPr>
            <a:r>
              <a:rPr lang="en-US" sz="1200" dirty="0">
                <a:latin typeface="+mn-lt"/>
              </a:rPr>
              <a:t>Please email: </a:t>
            </a:r>
            <a:r>
              <a:rPr lang="en-US" sz="1200" dirty="0" err="1">
                <a:solidFill>
                  <a:srgbClr val="FF0000"/>
                </a:solidFill>
                <a:latin typeface="+mn-lt"/>
              </a:rPr>
              <a:t>webinars@graggadv.com</a:t>
            </a:r>
            <a:endParaRPr lang="en-US" sz="1200" dirty="0">
              <a:solidFill>
                <a:srgbClr val="FF0000"/>
              </a:solidFill>
              <a:latin typeface="+mn-lt"/>
            </a:endParaRPr>
          </a:p>
          <a:p>
            <a:pPr marL="285750" indent="-285750">
              <a:buClr>
                <a:srgbClr val="FF0000"/>
              </a:buClr>
              <a:buFont typeface="Wingdings" panose="05000000000000000000" pitchFamily="2" charset="2"/>
              <a:buChar char="§"/>
              <a:tabLst>
                <a:tab pos="228600" algn="l"/>
              </a:tabLst>
              <a:defRPr/>
            </a:pPr>
            <a:endParaRPr lang="en-US" dirty="0">
              <a:solidFill>
                <a:srgbClr val="FF0000"/>
              </a:solidFill>
              <a:latin typeface="+mn-lt"/>
            </a:endParaRPr>
          </a:p>
          <a:p>
            <a:endParaRPr lang="en-US" sz="1200" dirty="0"/>
          </a:p>
        </p:txBody>
      </p:sp>
      <p:grpSp>
        <p:nvGrpSpPr>
          <p:cNvPr id="7" name="Group 6">
            <a:extLst>
              <a:ext uri="{FF2B5EF4-FFF2-40B4-BE49-F238E27FC236}">
                <a16:creationId xmlns:a16="http://schemas.microsoft.com/office/drawing/2014/main" id="{6AC8AAB8-D88B-40C0-B482-CDD98C693816}"/>
              </a:ext>
            </a:extLst>
          </p:cNvPr>
          <p:cNvGrpSpPr/>
          <p:nvPr/>
        </p:nvGrpSpPr>
        <p:grpSpPr>
          <a:xfrm>
            <a:off x="5486400" y="360594"/>
            <a:ext cx="3397265" cy="3877712"/>
            <a:chOff x="7620002" y="1342155"/>
            <a:chExt cx="3851579" cy="4257372"/>
          </a:xfrm>
        </p:grpSpPr>
        <p:pic>
          <p:nvPicPr>
            <p:cNvPr id="8" name="Picture 7">
              <a:extLst>
                <a:ext uri="{FF2B5EF4-FFF2-40B4-BE49-F238E27FC236}">
                  <a16:creationId xmlns:a16="http://schemas.microsoft.com/office/drawing/2014/main" id="{241EA87A-DB5B-4E1F-AAFD-5F11F25D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2" y="1342155"/>
              <a:ext cx="3848100" cy="4248150"/>
            </a:xfrm>
            <a:prstGeom prst="rect">
              <a:avLst/>
            </a:prstGeom>
          </p:spPr>
        </p:pic>
        <p:sp>
          <p:nvSpPr>
            <p:cNvPr id="9" name="Rectangle 8">
              <a:extLst>
                <a:ext uri="{FF2B5EF4-FFF2-40B4-BE49-F238E27FC236}">
                  <a16:creationId xmlns:a16="http://schemas.microsoft.com/office/drawing/2014/main" id="{7905A390-2866-4DF0-89BB-CB5606A6DD27}"/>
                </a:ext>
              </a:extLst>
            </p:cNvPr>
            <p:cNvSpPr/>
            <p:nvPr/>
          </p:nvSpPr>
          <p:spPr>
            <a:xfrm>
              <a:off x="8025285" y="3294921"/>
              <a:ext cx="3446296" cy="2304606"/>
            </a:xfrm>
            <a:prstGeom prst="rect">
              <a:avLst/>
            </a:prstGeom>
            <a:noFill/>
            <a:ln w="28575">
              <a:solidFill>
                <a:srgbClr val="FF6600">
                  <a:alpha val="50000"/>
                </a:srgbClr>
              </a:solidFill>
            </a:ln>
            <a:effectLst>
              <a:glow rad="50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F715041-E2FA-4324-9382-99EC97B06127}"/>
                </a:ext>
              </a:extLst>
            </p:cNvPr>
            <p:cNvSpPr/>
            <p:nvPr/>
          </p:nvSpPr>
          <p:spPr>
            <a:xfrm>
              <a:off x="7652382" y="1688859"/>
              <a:ext cx="362567" cy="172682"/>
            </a:xfrm>
            <a:prstGeom prst="rect">
              <a:avLst/>
            </a:prstGeom>
            <a:noFill/>
            <a:ln w="28575">
              <a:solidFill>
                <a:srgbClr val="FF6600">
                  <a:alpha val="50000"/>
                </a:srgbClr>
              </a:solidFill>
            </a:ln>
            <a:effectLst>
              <a:glow rad="50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82908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40</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5029200" y="455829"/>
            <a:ext cx="3011643"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mj-lt"/>
                <a:ea typeface="Times" panose="02020603050405020304" pitchFamily="18" charset="0"/>
              </a:rPr>
              <a:t> </a:t>
            </a:r>
            <a:r>
              <a:rPr lang="en-US" sz="3200" dirty="0">
                <a:effectLst/>
                <a:latin typeface="Arial Black" panose="020B0A04020102020204" pitchFamily="34" charset="0"/>
                <a:ea typeface="Times" panose="02020603050405020304" pitchFamily="18" charset="0"/>
              </a:rPr>
              <a:t>What </a:t>
            </a:r>
            <a:r>
              <a:rPr lang="en-US" sz="3200" dirty="0">
                <a:latin typeface="Arial Black" panose="020B0A04020102020204" pitchFamily="34" charset="0"/>
                <a:ea typeface="Times" panose="02020603050405020304" pitchFamily="18" charset="0"/>
              </a:rPr>
              <a:t>We Do</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
        <p:nvSpPr>
          <p:cNvPr id="2" name="TextBox 1">
            <a:extLst>
              <a:ext uri="{FF2B5EF4-FFF2-40B4-BE49-F238E27FC236}">
                <a16:creationId xmlns:a16="http://schemas.microsoft.com/office/drawing/2014/main" id="{A957DA8D-ECC6-424B-93DD-FA1AD2FB4C58}"/>
              </a:ext>
            </a:extLst>
          </p:cNvPr>
          <p:cNvSpPr txBox="1"/>
          <p:nvPr/>
        </p:nvSpPr>
        <p:spPr>
          <a:xfrm>
            <a:off x="4887227" y="1402199"/>
            <a:ext cx="4133930" cy="2554545"/>
          </a:xfrm>
          <a:prstGeom prst="rect">
            <a:avLst/>
          </a:prstGeom>
          <a:noFill/>
        </p:spPr>
        <p:txBody>
          <a:bodyPr wrap="square" rtlCol="0">
            <a:spAutoFit/>
          </a:bodyPr>
          <a:lstStyle/>
          <a:p>
            <a:r>
              <a:rPr lang="en-US" sz="1600" u="sng" dirty="0"/>
              <a:t>Coalition Building</a:t>
            </a:r>
          </a:p>
          <a:p>
            <a:endParaRPr lang="en-US" sz="1600" dirty="0"/>
          </a:p>
          <a:p>
            <a:pPr marL="285750" indent="-285750">
              <a:buClr>
                <a:srgbClr val="FF0000"/>
              </a:buClr>
              <a:buFont typeface="Wingdings" panose="05000000000000000000" pitchFamily="2" charset="2"/>
              <a:buChar char="§"/>
            </a:pPr>
            <a:r>
              <a:rPr lang="en-US" sz="1600" dirty="0"/>
              <a:t>ROA</a:t>
            </a:r>
          </a:p>
          <a:p>
            <a:pPr marL="285750" indent="-285750">
              <a:buClr>
                <a:srgbClr val="FF0000"/>
              </a:buClr>
              <a:buFont typeface="Wingdings" panose="05000000000000000000" pitchFamily="2" charset="2"/>
              <a:buChar char="§"/>
            </a:pPr>
            <a:r>
              <a:rPr lang="en-US" sz="1600" dirty="0"/>
              <a:t>TREA</a:t>
            </a:r>
          </a:p>
          <a:p>
            <a:pPr marL="285750" indent="-285750">
              <a:buClr>
                <a:srgbClr val="FF0000"/>
              </a:buClr>
              <a:buFont typeface="Wingdings" panose="05000000000000000000" pitchFamily="2" charset="2"/>
              <a:buChar char="§"/>
            </a:pPr>
            <a:r>
              <a:rPr lang="en-US" sz="1600" dirty="0"/>
              <a:t>AMVETS</a:t>
            </a:r>
          </a:p>
          <a:p>
            <a:pPr marL="285750" indent="-285750">
              <a:buClr>
                <a:srgbClr val="FF0000"/>
              </a:buClr>
              <a:buFont typeface="Wingdings" panose="05000000000000000000" pitchFamily="2" charset="2"/>
              <a:buChar char="§"/>
            </a:pPr>
            <a:r>
              <a:rPr lang="en-US" sz="1600" dirty="0"/>
              <a:t>NGAUS</a:t>
            </a:r>
          </a:p>
          <a:p>
            <a:pPr marL="285750" indent="-285750">
              <a:buClr>
                <a:srgbClr val="FF0000"/>
              </a:buClr>
              <a:buFont typeface="Wingdings" panose="05000000000000000000" pitchFamily="2" charset="2"/>
              <a:buChar char="§"/>
            </a:pPr>
            <a:r>
              <a:rPr lang="en-US" sz="1600" dirty="0"/>
              <a:t>Centurion Military Alliance</a:t>
            </a:r>
          </a:p>
          <a:p>
            <a:endParaRPr lang="en-US" sz="1600" dirty="0"/>
          </a:p>
          <a:p>
            <a:r>
              <a:rPr lang="en-US" sz="1600" dirty="0"/>
              <a:t>VEP builds coalitions by winning the hearts and minds within the VSO community.</a:t>
            </a:r>
          </a:p>
        </p:txBody>
      </p:sp>
      <p:pic>
        <p:nvPicPr>
          <p:cNvPr id="6" name="Picture 5">
            <a:extLst>
              <a:ext uri="{FF2B5EF4-FFF2-40B4-BE49-F238E27FC236}">
                <a16:creationId xmlns:a16="http://schemas.microsoft.com/office/drawing/2014/main" id="{443659FD-997D-40CB-B7D0-9FDED6A24642}"/>
              </a:ext>
            </a:extLst>
          </p:cNvPr>
          <p:cNvPicPr>
            <a:picLocks noChangeAspect="1"/>
          </p:cNvPicPr>
          <p:nvPr/>
        </p:nvPicPr>
        <p:blipFill rotWithShape="1">
          <a:blip r:embed="rId3"/>
          <a:srcRect b="9462"/>
          <a:stretch/>
        </p:blipFill>
        <p:spPr>
          <a:xfrm>
            <a:off x="805767" y="17393"/>
            <a:ext cx="4019583" cy="4230757"/>
          </a:xfrm>
          <a:prstGeom prst="rect">
            <a:avLst/>
          </a:prstGeom>
        </p:spPr>
      </p:pic>
    </p:spTree>
    <p:extLst>
      <p:ext uri="{BB962C8B-B14F-4D97-AF65-F5344CB8AC3E}">
        <p14:creationId xmlns:p14="http://schemas.microsoft.com/office/powerpoint/2010/main" val="912608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41</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5029200" y="455829"/>
            <a:ext cx="3011643"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Arial Black" panose="020B0A04020102020204" pitchFamily="34" charset="0"/>
                <a:ea typeface="Times" panose="02020603050405020304" pitchFamily="18" charset="0"/>
              </a:rPr>
              <a:t> </a:t>
            </a:r>
            <a:r>
              <a:rPr lang="en-US" sz="3200" dirty="0">
                <a:effectLst/>
                <a:latin typeface="Arial Black" panose="020B0A04020102020204" pitchFamily="34" charset="0"/>
                <a:ea typeface="Times" panose="02020603050405020304" pitchFamily="18" charset="0"/>
              </a:rPr>
              <a:t>What </a:t>
            </a:r>
            <a:r>
              <a:rPr lang="en-US" sz="3200" dirty="0">
                <a:latin typeface="Arial Black" panose="020B0A04020102020204" pitchFamily="34" charset="0"/>
                <a:ea typeface="Times" panose="02020603050405020304" pitchFamily="18" charset="0"/>
              </a:rPr>
              <a:t>We Do</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
        <p:nvSpPr>
          <p:cNvPr id="2" name="TextBox 1">
            <a:extLst>
              <a:ext uri="{FF2B5EF4-FFF2-40B4-BE49-F238E27FC236}">
                <a16:creationId xmlns:a16="http://schemas.microsoft.com/office/drawing/2014/main" id="{A957DA8D-ECC6-424B-93DD-FA1AD2FB4C58}"/>
              </a:ext>
            </a:extLst>
          </p:cNvPr>
          <p:cNvSpPr txBox="1"/>
          <p:nvPr/>
        </p:nvSpPr>
        <p:spPr>
          <a:xfrm>
            <a:off x="5029200" y="1402199"/>
            <a:ext cx="3733800" cy="2277547"/>
          </a:xfrm>
          <a:prstGeom prst="rect">
            <a:avLst/>
          </a:prstGeom>
          <a:noFill/>
        </p:spPr>
        <p:txBody>
          <a:bodyPr wrap="square" rtlCol="0">
            <a:spAutoFit/>
          </a:bodyPr>
          <a:lstStyle/>
          <a:p>
            <a:r>
              <a:rPr lang="en-US" sz="1600" u="sng" dirty="0"/>
              <a:t>State Level 90/10 Engagement</a:t>
            </a:r>
          </a:p>
          <a:p>
            <a:endParaRPr lang="en-US" sz="1600" dirty="0"/>
          </a:p>
          <a:p>
            <a:pPr marL="285750" indent="-285750">
              <a:buClr>
                <a:srgbClr val="FF0000"/>
              </a:buClr>
              <a:buFont typeface="Wingdings" panose="05000000000000000000" pitchFamily="2" charset="2"/>
              <a:buChar char="§"/>
            </a:pPr>
            <a:r>
              <a:rPr lang="en-US" sz="1600" dirty="0"/>
              <a:t>California</a:t>
            </a:r>
          </a:p>
          <a:p>
            <a:pPr marL="285750" indent="-285750">
              <a:buClr>
                <a:srgbClr val="FF0000"/>
              </a:buClr>
              <a:buFont typeface="Wingdings" panose="05000000000000000000" pitchFamily="2" charset="2"/>
              <a:buChar char="§"/>
            </a:pPr>
            <a:r>
              <a:rPr lang="en-US" sz="1600" dirty="0"/>
              <a:t>New York</a:t>
            </a:r>
          </a:p>
          <a:p>
            <a:pPr marL="285750" indent="-285750">
              <a:buClr>
                <a:srgbClr val="FF0000"/>
              </a:buClr>
              <a:buFont typeface="Wingdings" panose="05000000000000000000" pitchFamily="2" charset="2"/>
              <a:buChar char="§"/>
            </a:pPr>
            <a:r>
              <a:rPr lang="en-US" sz="1600" dirty="0"/>
              <a:t>Oregon</a:t>
            </a:r>
          </a:p>
          <a:p>
            <a:endParaRPr lang="en-US" sz="1600" dirty="0"/>
          </a:p>
          <a:p>
            <a:r>
              <a:rPr lang="en-US" sz="1600" dirty="0"/>
              <a:t>VEP effectively fights biased policy at the state level.</a:t>
            </a:r>
          </a:p>
          <a:p>
            <a:endParaRPr lang="en-US" dirty="0"/>
          </a:p>
        </p:txBody>
      </p:sp>
      <p:pic>
        <p:nvPicPr>
          <p:cNvPr id="7" name="Picture 6">
            <a:extLst>
              <a:ext uri="{FF2B5EF4-FFF2-40B4-BE49-F238E27FC236}">
                <a16:creationId xmlns:a16="http://schemas.microsoft.com/office/drawing/2014/main" id="{6A780A69-766C-4597-8401-EE641F6B1F0F}"/>
              </a:ext>
            </a:extLst>
          </p:cNvPr>
          <p:cNvPicPr>
            <a:picLocks noChangeAspect="1"/>
          </p:cNvPicPr>
          <p:nvPr/>
        </p:nvPicPr>
        <p:blipFill>
          <a:blip r:embed="rId3"/>
          <a:stretch>
            <a:fillRect/>
          </a:stretch>
        </p:blipFill>
        <p:spPr>
          <a:xfrm>
            <a:off x="640081" y="24020"/>
            <a:ext cx="3474720" cy="4251894"/>
          </a:xfrm>
          <a:prstGeom prst="rect">
            <a:avLst/>
          </a:prstGeom>
        </p:spPr>
      </p:pic>
    </p:spTree>
    <p:extLst>
      <p:ext uri="{BB962C8B-B14F-4D97-AF65-F5344CB8AC3E}">
        <p14:creationId xmlns:p14="http://schemas.microsoft.com/office/powerpoint/2010/main" val="1236591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42</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5029200" y="455829"/>
            <a:ext cx="3011643"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mj-lt"/>
                <a:ea typeface="Times" panose="02020603050405020304" pitchFamily="18" charset="0"/>
              </a:rPr>
              <a:t> </a:t>
            </a:r>
            <a:r>
              <a:rPr lang="en-US" sz="3200" dirty="0">
                <a:effectLst/>
                <a:latin typeface="Arial Black" panose="020B0A04020102020204" pitchFamily="34" charset="0"/>
                <a:ea typeface="Times" panose="02020603050405020304" pitchFamily="18" charset="0"/>
              </a:rPr>
              <a:t>What </a:t>
            </a:r>
            <a:r>
              <a:rPr lang="en-US" sz="3200" dirty="0">
                <a:latin typeface="Arial Black" panose="020B0A04020102020204" pitchFamily="34" charset="0"/>
                <a:ea typeface="Times" panose="02020603050405020304" pitchFamily="18" charset="0"/>
              </a:rPr>
              <a:t>We Do</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
        <p:nvSpPr>
          <p:cNvPr id="2" name="TextBox 1">
            <a:extLst>
              <a:ext uri="{FF2B5EF4-FFF2-40B4-BE49-F238E27FC236}">
                <a16:creationId xmlns:a16="http://schemas.microsoft.com/office/drawing/2014/main" id="{A957DA8D-ECC6-424B-93DD-FA1AD2FB4C58}"/>
              </a:ext>
            </a:extLst>
          </p:cNvPr>
          <p:cNvSpPr txBox="1"/>
          <p:nvPr/>
        </p:nvSpPr>
        <p:spPr>
          <a:xfrm>
            <a:off x="5029200" y="1402199"/>
            <a:ext cx="3733800" cy="2800767"/>
          </a:xfrm>
          <a:prstGeom prst="rect">
            <a:avLst/>
          </a:prstGeom>
          <a:noFill/>
        </p:spPr>
        <p:txBody>
          <a:bodyPr wrap="square" rtlCol="0">
            <a:spAutoFit/>
          </a:bodyPr>
          <a:lstStyle/>
          <a:p>
            <a:r>
              <a:rPr lang="en-US" sz="1600" u="sng" dirty="0"/>
              <a:t>Non-partisan Advocacy</a:t>
            </a:r>
          </a:p>
          <a:p>
            <a:endParaRPr lang="en-US" sz="1600" dirty="0"/>
          </a:p>
          <a:p>
            <a:pPr marL="285750" indent="-285750">
              <a:buClr>
                <a:srgbClr val="FF0000"/>
              </a:buClr>
              <a:buFont typeface="Wingdings" panose="05000000000000000000" pitchFamily="2" charset="2"/>
              <a:buChar char="§"/>
            </a:pPr>
            <a:r>
              <a:rPr lang="en-US" sz="1600" dirty="0"/>
              <a:t>GI Bill Eligibility </a:t>
            </a:r>
          </a:p>
          <a:p>
            <a:pPr marL="285750" indent="-285750">
              <a:buClr>
                <a:srgbClr val="FF0000"/>
              </a:buClr>
              <a:buFont typeface="Wingdings" panose="05000000000000000000" pitchFamily="2" charset="2"/>
              <a:buChar char="§"/>
            </a:pPr>
            <a:r>
              <a:rPr lang="en-US" sz="1600" dirty="0"/>
              <a:t>The Bill Calculator</a:t>
            </a:r>
          </a:p>
          <a:p>
            <a:pPr marL="285750" indent="-285750">
              <a:buClr>
                <a:srgbClr val="FF0000"/>
              </a:buClr>
              <a:buFont typeface="Wingdings" panose="05000000000000000000" pitchFamily="2" charset="2"/>
              <a:buChar char="§"/>
            </a:pPr>
            <a:r>
              <a:rPr lang="en-US" sz="1600" dirty="0"/>
              <a:t>Holistic Assessments</a:t>
            </a:r>
          </a:p>
          <a:p>
            <a:pPr marL="285750" indent="-285750">
              <a:buClr>
                <a:srgbClr val="FF0000"/>
              </a:buClr>
              <a:buFont typeface="Wingdings" panose="05000000000000000000" pitchFamily="2" charset="2"/>
              <a:buChar char="§"/>
            </a:pPr>
            <a:r>
              <a:rPr lang="en-US" sz="1600" dirty="0"/>
              <a:t>Suicide Prevention </a:t>
            </a:r>
          </a:p>
          <a:p>
            <a:pPr marL="285750" indent="-285750">
              <a:buClr>
                <a:srgbClr val="FF0000"/>
              </a:buClr>
              <a:buFont typeface="Wingdings" panose="05000000000000000000" pitchFamily="2" charset="2"/>
              <a:buChar char="§"/>
            </a:pPr>
            <a:r>
              <a:rPr lang="en-US" sz="1600" dirty="0"/>
              <a:t>COVID-19 Guaranteed Benefits Act</a:t>
            </a:r>
          </a:p>
          <a:p>
            <a:endParaRPr lang="en-US" sz="1600" dirty="0"/>
          </a:p>
          <a:p>
            <a:r>
              <a:rPr lang="en-US" sz="1600" dirty="0"/>
              <a:t>VEP fights for nonpartisan advocacy, maintaining its role as an authentic and effective VSO.</a:t>
            </a:r>
          </a:p>
        </p:txBody>
      </p:sp>
      <p:pic>
        <p:nvPicPr>
          <p:cNvPr id="6" name="Picture 5">
            <a:extLst>
              <a:ext uri="{FF2B5EF4-FFF2-40B4-BE49-F238E27FC236}">
                <a16:creationId xmlns:a16="http://schemas.microsoft.com/office/drawing/2014/main" id="{8B27F97F-33CF-405F-8027-D396DAA1D7AA}"/>
              </a:ext>
            </a:extLst>
          </p:cNvPr>
          <p:cNvPicPr>
            <a:picLocks noChangeAspect="1"/>
          </p:cNvPicPr>
          <p:nvPr/>
        </p:nvPicPr>
        <p:blipFill>
          <a:blip r:embed="rId3"/>
          <a:stretch>
            <a:fillRect/>
          </a:stretch>
        </p:blipFill>
        <p:spPr>
          <a:xfrm>
            <a:off x="481228" y="285750"/>
            <a:ext cx="4090771" cy="3718882"/>
          </a:xfrm>
          <a:prstGeom prst="rect">
            <a:avLst/>
          </a:prstGeom>
        </p:spPr>
      </p:pic>
    </p:spTree>
    <p:extLst>
      <p:ext uri="{BB962C8B-B14F-4D97-AF65-F5344CB8AC3E}">
        <p14:creationId xmlns:p14="http://schemas.microsoft.com/office/powerpoint/2010/main" val="1745435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43</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4555401" y="270112"/>
            <a:ext cx="3164043" cy="95377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Arial Black" panose="020B0A04020102020204" pitchFamily="34" charset="0"/>
                <a:ea typeface="Times" panose="02020603050405020304" pitchFamily="18" charset="0"/>
              </a:rPr>
              <a:t> </a:t>
            </a:r>
            <a:r>
              <a:rPr lang="en-US" sz="3200" dirty="0">
                <a:effectLst/>
                <a:latin typeface="Arial Black" panose="020B0A04020102020204" pitchFamily="34" charset="0"/>
                <a:ea typeface="Times" panose="02020603050405020304" pitchFamily="18" charset="0"/>
              </a:rPr>
              <a:t>What </a:t>
            </a:r>
            <a:r>
              <a:rPr lang="en-US" sz="3200" dirty="0">
                <a:latin typeface="Arial Black" panose="020B0A04020102020204" pitchFamily="34" charset="0"/>
                <a:ea typeface="Times" panose="02020603050405020304" pitchFamily="18" charset="0"/>
              </a:rPr>
              <a:t>We Do</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798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
        <p:nvSpPr>
          <p:cNvPr id="2" name="TextBox 1">
            <a:extLst>
              <a:ext uri="{FF2B5EF4-FFF2-40B4-BE49-F238E27FC236}">
                <a16:creationId xmlns:a16="http://schemas.microsoft.com/office/drawing/2014/main" id="{A957DA8D-ECC6-424B-93DD-FA1AD2FB4C58}"/>
              </a:ext>
            </a:extLst>
          </p:cNvPr>
          <p:cNvSpPr txBox="1"/>
          <p:nvPr/>
        </p:nvSpPr>
        <p:spPr>
          <a:xfrm>
            <a:off x="4888721" y="992475"/>
            <a:ext cx="3733800" cy="3293209"/>
          </a:xfrm>
          <a:prstGeom prst="rect">
            <a:avLst/>
          </a:prstGeom>
          <a:noFill/>
        </p:spPr>
        <p:txBody>
          <a:bodyPr wrap="square" rtlCol="0">
            <a:spAutoFit/>
          </a:bodyPr>
          <a:lstStyle/>
          <a:p>
            <a:r>
              <a:rPr lang="en-US" sz="1600" u="sng" dirty="0"/>
              <a:t>Impact Content</a:t>
            </a:r>
          </a:p>
          <a:p>
            <a:endParaRPr lang="en-US" sz="1600" dirty="0"/>
          </a:p>
          <a:p>
            <a:pPr marL="285750" indent="-285750">
              <a:buClr>
                <a:srgbClr val="FF0000"/>
              </a:buClr>
              <a:buFont typeface="Wingdings" panose="05000000000000000000" pitchFamily="2" charset="2"/>
              <a:buChar char="§"/>
            </a:pPr>
            <a:r>
              <a:rPr lang="en-US" sz="1600" dirty="0"/>
              <a:t>13 Videos </a:t>
            </a:r>
          </a:p>
          <a:p>
            <a:pPr>
              <a:buClr>
                <a:srgbClr val="FF0000"/>
              </a:buClr>
            </a:pPr>
            <a:r>
              <a:rPr lang="en-US" sz="1600" dirty="0"/>
              <a:t>     596,055 views </a:t>
            </a:r>
          </a:p>
          <a:p>
            <a:pPr>
              <a:buClr>
                <a:srgbClr val="FF0000"/>
              </a:buClr>
            </a:pPr>
            <a:r>
              <a:rPr lang="en-US" sz="1600" dirty="0"/>
              <a:t>     16,00 engagements</a:t>
            </a:r>
          </a:p>
          <a:p>
            <a:pPr marL="285750" indent="-285750">
              <a:buClr>
                <a:srgbClr val="FF0000"/>
              </a:buClr>
              <a:buFont typeface="Wingdings" panose="05000000000000000000" pitchFamily="2" charset="2"/>
              <a:buChar char="§"/>
            </a:pPr>
            <a:r>
              <a:rPr lang="en-US" sz="1600" dirty="0"/>
              <a:t>Written 15 articles/op-eds</a:t>
            </a:r>
          </a:p>
          <a:p>
            <a:pPr marL="285750" indent="-285750">
              <a:buClr>
                <a:srgbClr val="FF0000"/>
              </a:buClr>
              <a:buFont typeface="Wingdings" panose="05000000000000000000" pitchFamily="2" charset="2"/>
              <a:buChar char="§"/>
            </a:pPr>
            <a:r>
              <a:rPr lang="en-US" sz="1600" dirty="0"/>
              <a:t>Produced 10 podcasts</a:t>
            </a:r>
          </a:p>
          <a:p>
            <a:pPr marL="285750" indent="-285750">
              <a:buClr>
                <a:srgbClr val="FF0000"/>
              </a:buClr>
              <a:buFont typeface="Wingdings" panose="05000000000000000000" pitchFamily="2" charset="2"/>
              <a:buChar char="§"/>
            </a:pPr>
            <a:r>
              <a:rPr lang="en-US" sz="1600" dirty="0"/>
              <a:t>Published over 50 Blogs</a:t>
            </a:r>
          </a:p>
          <a:p>
            <a:r>
              <a:rPr lang="en-US" sz="1600" dirty="0"/>
              <a:t> </a:t>
            </a:r>
          </a:p>
          <a:p>
            <a:r>
              <a:rPr lang="en-US" sz="1600" dirty="0"/>
              <a:t>Our digital campaigns have reached and impacted policy makers at the highest level within the WH, VA, DOD and Congress.</a:t>
            </a:r>
          </a:p>
        </p:txBody>
      </p:sp>
      <p:pic>
        <p:nvPicPr>
          <p:cNvPr id="7" name="Picture 6">
            <a:extLst>
              <a:ext uri="{FF2B5EF4-FFF2-40B4-BE49-F238E27FC236}">
                <a16:creationId xmlns:a16="http://schemas.microsoft.com/office/drawing/2014/main" id="{CBE01A54-3500-4B8D-8B29-225BD432DC56}"/>
              </a:ext>
            </a:extLst>
          </p:cNvPr>
          <p:cNvPicPr>
            <a:picLocks noChangeAspect="1"/>
          </p:cNvPicPr>
          <p:nvPr/>
        </p:nvPicPr>
        <p:blipFill>
          <a:blip r:embed="rId3"/>
          <a:stretch>
            <a:fillRect/>
          </a:stretch>
        </p:blipFill>
        <p:spPr>
          <a:xfrm>
            <a:off x="685800" y="133350"/>
            <a:ext cx="3676705" cy="4114800"/>
          </a:xfrm>
          <a:prstGeom prst="rect">
            <a:avLst/>
          </a:prstGeom>
        </p:spPr>
      </p:pic>
    </p:spTree>
    <p:extLst>
      <p:ext uri="{BB962C8B-B14F-4D97-AF65-F5344CB8AC3E}">
        <p14:creationId xmlns:p14="http://schemas.microsoft.com/office/powerpoint/2010/main" val="4028956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44</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7" y="527774"/>
            <a:ext cx="5148011"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effectLst/>
                <a:latin typeface="+mj-lt"/>
                <a:ea typeface="Times" panose="02020603050405020304" pitchFamily="18" charset="0"/>
              </a:rPr>
              <a:t> </a:t>
            </a:r>
            <a:r>
              <a:rPr lang="en-US" sz="3200" dirty="0">
                <a:latin typeface="Arial Black" panose="020B0A04020102020204" pitchFamily="34" charset="0"/>
                <a:ea typeface="Times" panose="02020603050405020304" pitchFamily="18" charset="0"/>
              </a:rPr>
              <a:t>The Problem</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521478" y="1608416"/>
            <a:ext cx="8101043" cy="24111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33387" indent="-285750">
              <a:lnSpc>
                <a:spcPct val="90000"/>
              </a:lnSpc>
              <a:buClr>
                <a:srgbClr val="FF0000"/>
              </a:buClr>
              <a:buSzPts val="2200"/>
              <a:buFont typeface="Wingdings" panose="05000000000000000000" pitchFamily="2" charset="2"/>
              <a:buChar char="§"/>
            </a:pPr>
            <a:r>
              <a:rPr lang="en-US" sz="1600" dirty="0">
                <a:solidFill>
                  <a:schemeClr val="tx1"/>
                </a:solidFill>
                <a:latin typeface="+mn-lt"/>
                <a:ea typeface="Calibri"/>
                <a:cs typeface="Calibri"/>
                <a:sym typeface="Calibri"/>
              </a:rPr>
              <a:t>Partisan politics and have eroded bipartisan principles that protect Student Veterans.</a:t>
            </a:r>
          </a:p>
          <a:p>
            <a:pPr marL="433387" indent="-285750">
              <a:lnSpc>
                <a:spcPct val="90000"/>
              </a:lnSpc>
              <a:buClr>
                <a:srgbClr val="FF0000"/>
              </a:buClr>
              <a:buSzPts val="2200"/>
              <a:buFont typeface="Wingdings" panose="05000000000000000000" pitchFamily="2" charset="2"/>
              <a:buChar char="§"/>
            </a:pPr>
            <a:endParaRPr lang="en-US" sz="1600" dirty="0">
              <a:solidFill>
                <a:schemeClr val="tx1"/>
              </a:solidFill>
              <a:latin typeface="+mn-lt"/>
              <a:ea typeface="Calibri"/>
              <a:cs typeface="Calibri"/>
              <a:sym typeface="Calibri"/>
            </a:endParaRPr>
          </a:p>
          <a:p>
            <a:pPr marL="433387" indent="-285750">
              <a:lnSpc>
                <a:spcPct val="90000"/>
              </a:lnSpc>
              <a:buClr>
                <a:srgbClr val="FF0000"/>
              </a:buClr>
              <a:buSzPts val="2200"/>
              <a:buFont typeface="Wingdings" panose="05000000000000000000" pitchFamily="2" charset="2"/>
              <a:buChar char="§"/>
            </a:pPr>
            <a:r>
              <a:rPr lang="en-US" sz="1600" dirty="0">
                <a:solidFill>
                  <a:schemeClr val="tx1"/>
                </a:solidFill>
                <a:latin typeface="+mn-lt"/>
                <a:ea typeface="Calibri"/>
                <a:cs typeface="Calibri"/>
                <a:sym typeface="Calibri"/>
              </a:rPr>
              <a:t>Advocacy efforts from within career education have become ineffective and there are few allies from outside the sector.</a:t>
            </a:r>
          </a:p>
          <a:p>
            <a:pPr marL="433387" indent="-285750">
              <a:lnSpc>
                <a:spcPct val="90000"/>
              </a:lnSpc>
              <a:buClr>
                <a:srgbClr val="FF0000"/>
              </a:buClr>
              <a:buSzPts val="2200"/>
              <a:buFont typeface="Wingdings" panose="05000000000000000000" pitchFamily="2" charset="2"/>
              <a:buChar char="§"/>
            </a:pPr>
            <a:endParaRPr lang="en-US" sz="1600" dirty="0">
              <a:solidFill>
                <a:schemeClr val="tx1"/>
              </a:solidFill>
              <a:latin typeface="+mn-lt"/>
              <a:ea typeface="Calibri"/>
              <a:cs typeface="Calibri"/>
              <a:sym typeface="Calibri"/>
            </a:endParaRPr>
          </a:p>
          <a:p>
            <a:pPr marL="433387" indent="-285750">
              <a:lnSpc>
                <a:spcPct val="90000"/>
              </a:lnSpc>
              <a:buClr>
                <a:srgbClr val="FF0000"/>
              </a:buClr>
              <a:buSzPts val="2200"/>
              <a:buFont typeface="Wingdings" panose="05000000000000000000" pitchFamily="2" charset="2"/>
              <a:buChar char="§"/>
            </a:pPr>
            <a:r>
              <a:rPr lang="en-US" sz="1600" dirty="0">
                <a:solidFill>
                  <a:schemeClr val="tx1"/>
                </a:solidFill>
                <a:latin typeface="+mn-lt"/>
                <a:ea typeface="Calibri"/>
                <a:cs typeface="Calibri"/>
                <a:sym typeface="Calibri"/>
              </a:rPr>
              <a:t>VSOs in Washington, D.C. are not sector-agnostic or committed to nonpartisan policy and legislation in higher education.</a:t>
            </a:r>
          </a:p>
          <a:p>
            <a:pPr marL="433387" indent="-285750">
              <a:lnSpc>
                <a:spcPct val="90000"/>
              </a:lnSpc>
              <a:buClr>
                <a:srgbClr val="FF0000"/>
              </a:buClr>
              <a:buSzPts val="2200"/>
              <a:buFont typeface="Wingdings" panose="05000000000000000000" pitchFamily="2" charset="2"/>
              <a:buChar char="§"/>
            </a:pPr>
            <a:endParaRPr lang="en-US" sz="1600" dirty="0">
              <a:solidFill>
                <a:schemeClr val="tx1"/>
              </a:solidFill>
              <a:latin typeface="+mn-lt"/>
              <a:ea typeface="Calibri"/>
              <a:cs typeface="Calibri"/>
              <a:sym typeface="Calibri"/>
            </a:endParaRPr>
          </a:p>
          <a:p>
            <a:pPr marL="433387" indent="-285750">
              <a:lnSpc>
                <a:spcPct val="90000"/>
              </a:lnSpc>
              <a:buClr>
                <a:srgbClr val="FF0000"/>
              </a:buClr>
              <a:buSzPts val="2200"/>
              <a:buFont typeface="Wingdings" panose="05000000000000000000" pitchFamily="2" charset="2"/>
              <a:buChar char="§"/>
            </a:pPr>
            <a:r>
              <a:rPr lang="en-US" sz="1600" dirty="0">
                <a:solidFill>
                  <a:schemeClr val="tx1"/>
                </a:solidFill>
                <a:latin typeface="+mn-lt"/>
                <a:ea typeface="Calibri"/>
                <a:cs typeface="Calibri"/>
                <a:sym typeface="Calibri"/>
              </a:rPr>
              <a:t>Many VSOs have utilized media and advertisements to push a false narrative about Student Veterans who attend non-traditional institutions.</a:t>
            </a:r>
            <a:endParaRPr lang="en-US" sz="1600" dirty="0">
              <a:solidFill>
                <a:schemeClr val="tx1"/>
              </a:solidFill>
              <a:latin typeface="+mn-lt"/>
            </a:endParaRP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spTree>
    <p:extLst>
      <p:ext uri="{BB962C8B-B14F-4D97-AF65-F5344CB8AC3E}">
        <p14:creationId xmlns:p14="http://schemas.microsoft.com/office/powerpoint/2010/main" val="2917578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45</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7" y="527774"/>
            <a:ext cx="5148011"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mj-lt"/>
                <a:cs typeface="Arial Black" panose="020B0604020202020204" pitchFamily="34" charset="0"/>
              </a:rPr>
              <a:t> </a:t>
            </a:r>
            <a:r>
              <a:rPr lang="en-US" sz="3200" dirty="0">
                <a:latin typeface="Arial Black" panose="020B0A04020102020204" pitchFamily="34" charset="0"/>
                <a:cs typeface="Arial Black" panose="020B0604020202020204" pitchFamily="34" charset="0"/>
              </a:rPr>
              <a:t>Our Solution</a:t>
            </a:r>
            <a:endParaRPr lang="en-US" sz="3200" dirty="0">
              <a:effectLst/>
              <a:latin typeface="Arial Black" panose="020B0A04020102020204" pitchFamily="34" charset="0"/>
              <a:ea typeface="Times" panose="02020603050405020304" pitchFamily="18" charset="0"/>
            </a:endParaRPr>
          </a:p>
        </p:txBody>
      </p:sp>
      <p:sp>
        <p:nvSpPr>
          <p:cNvPr id="5" name="Shape 65">
            <a:extLst>
              <a:ext uri="{FF2B5EF4-FFF2-40B4-BE49-F238E27FC236}">
                <a16:creationId xmlns:a16="http://schemas.microsoft.com/office/drawing/2014/main" id="{EE5A2388-F794-4D69-836A-AD92B1157FD2}"/>
              </a:ext>
            </a:extLst>
          </p:cNvPr>
          <p:cNvSpPr txBox="1">
            <a:spLocks/>
          </p:cNvSpPr>
          <p:nvPr/>
        </p:nvSpPr>
        <p:spPr>
          <a:xfrm>
            <a:off x="228600" y="1542423"/>
            <a:ext cx="5373845" cy="20439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23862" indent="-285750">
              <a:lnSpc>
                <a:spcPct val="90000"/>
              </a:lnSpc>
              <a:buClr>
                <a:srgbClr val="FF0000"/>
              </a:buClr>
              <a:buSzPts val="2200"/>
              <a:buFont typeface="Wingdings" panose="05000000000000000000" pitchFamily="2" charset="2"/>
              <a:buChar char="§"/>
            </a:pPr>
            <a:r>
              <a:rPr lang="en-US" dirty="0">
                <a:solidFill>
                  <a:schemeClr val="dk1"/>
                </a:solidFill>
                <a:latin typeface="+mn-lt"/>
                <a:ea typeface="Calibri"/>
                <a:cs typeface="Calibri"/>
                <a:sym typeface="Calibri"/>
              </a:rPr>
              <a:t>Influence Congress with balanced nonpartisan research</a:t>
            </a:r>
          </a:p>
          <a:p>
            <a:pPr marL="628650" indent="-285750">
              <a:lnSpc>
                <a:spcPct val="90000"/>
              </a:lnSpc>
              <a:buClr>
                <a:srgbClr val="FF0000"/>
              </a:buClr>
              <a:buFont typeface="Wingdings" panose="05000000000000000000" pitchFamily="2" charset="2"/>
              <a:buChar char="§"/>
            </a:pPr>
            <a:endParaRPr lang="en-US" dirty="0">
              <a:solidFill>
                <a:schemeClr val="dk1"/>
              </a:solidFill>
              <a:latin typeface="+mn-lt"/>
              <a:ea typeface="Calibri"/>
              <a:cs typeface="Calibri"/>
              <a:sym typeface="Calibri"/>
            </a:endParaRPr>
          </a:p>
          <a:p>
            <a:pPr marL="423862" indent="-285750">
              <a:lnSpc>
                <a:spcPct val="90000"/>
              </a:lnSpc>
              <a:spcBef>
                <a:spcPts val="450"/>
              </a:spcBef>
              <a:buClr>
                <a:srgbClr val="FF0000"/>
              </a:buClr>
              <a:buSzPts val="2200"/>
              <a:buFont typeface="Wingdings" panose="05000000000000000000" pitchFamily="2" charset="2"/>
              <a:buChar char="§"/>
            </a:pPr>
            <a:r>
              <a:rPr lang="en-US" dirty="0">
                <a:solidFill>
                  <a:schemeClr val="dk1"/>
                </a:solidFill>
                <a:latin typeface="+mn-lt"/>
                <a:ea typeface="Calibri"/>
                <a:cs typeface="Calibri"/>
                <a:sym typeface="Calibri"/>
              </a:rPr>
              <a:t>Ensure legislation and policy protect Veterans at all institutions across all sectors of higher education</a:t>
            </a:r>
          </a:p>
          <a:p>
            <a:pPr marL="628650" indent="-285750">
              <a:lnSpc>
                <a:spcPct val="90000"/>
              </a:lnSpc>
              <a:spcBef>
                <a:spcPts val="450"/>
              </a:spcBef>
              <a:buClr>
                <a:srgbClr val="FF0000"/>
              </a:buClr>
              <a:buFont typeface="Wingdings" panose="05000000000000000000" pitchFamily="2" charset="2"/>
              <a:buChar char="§"/>
            </a:pPr>
            <a:endParaRPr lang="en-US" dirty="0">
              <a:solidFill>
                <a:schemeClr val="dk1"/>
              </a:solidFill>
              <a:latin typeface="+mn-lt"/>
              <a:ea typeface="Calibri"/>
              <a:cs typeface="Calibri"/>
              <a:sym typeface="Calibri"/>
            </a:endParaRPr>
          </a:p>
          <a:p>
            <a:pPr marL="423862" indent="-285750">
              <a:lnSpc>
                <a:spcPct val="90000"/>
              </a:lnSpc>
              <a:spcBef>
                <a:spcPts val="450"/>
              </a:spcBef>
              <a:buClr>
                <a:srgbClr val="FF0000"/>
              </a:buClr>
              <a:buSzPts val="2200"/>
              <a:buFont typeface="Wingdings" panose="05000000000000000000" pitchFamily="2" charset="2"/>
              <a:buChar char="§"/>
            </a:pPr>
            <a:r>
              <a:rPr lang="en-US" dirty="0">
                <a:solidFill>
                  <a:schemeClr val="dk1"/>
                </a:solidFill>
                <a:latin typeface="+mn-lt"/>
                <a:ea typeface="Calibri"/>
                <a:cs typeface="Calibri"/>
                <a:sym typeface="Calibri"/>
              </a:rPr>
              <a:t>Build a wide coalition within the VSO Community</a:t>
            </a:r>
          </a:p>
          <a:p>
            <a:pPr marL="628650" indent="-285750">
              <a:lnSpc>
                <a:spcPct val="90000"/>
              </a:lnSpc>
              <a:spcBef>
                <a:spcPts val="450"/>
              </a:spcBef>
              <a:buClr>
                <a:srgbClr val="FF0000"/>
              </a:buClr>
              <a:buFont typeface="Wingdings" panose="05000000000000000000" pitchFamily="2" charset="2"/>
              <a:buChar char="§"/>
            </a:pPr>
            <a:endParaRPr lang="en-US" dirty="0">
              <a:solidFill>
                <a:schemeClr val="dk1"/>
              </a:solidFill>
              <a:latin typeface="+mn-lt"/>
              <a:ea typeface="Calibri"/>
              <a:cs typeface="Calibri"/>
              <a:sym typeface="Calibri"/>
            </a:endParaRPr>
          </a:p>
          <a:p>
            <a:pPr marL="423862" indent="-285750">
              <a:lnSpc>
                <a:spcPct val="90000"/>
              </a:lnSpc>
              <a:spcBef>
                <a:spcPts val="450"/>
              </a:spcBef>
              <a:buClr>
                <a:srgbClr val="FF0000"/>
              </a:buClr>
              <a:buSzPts val="2200"/>
              <a:buFont typeface="Wingdings" panose="05000000000000000000" pitchFamily="2" charset="2"/>
              <a:buChar char="§"/>
            </a:pPr>
            <a:r>
              <a:rPr lang="en-US" dirty="0">
                <a:solidFill>
                  <a:schemeClr val="dk1"/>
                </a:solidFill>
                <a:latin typeface="+mn-lt"/>
                <a:ea typeface="Calibri"/>
                <a:cs typeface="Calibri"/>
                <a:sym typeface="Calibri"/>
              </a:rPr>
              <a:t>Shift public opinion via digital and social media engagement</a:t>
            </a:r>
            <a:endParaRPr lang="en-US" dirty="0">
              <a:latin typeface="+mn-lt"/>
            </a:endParaRP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pic>
        <p:nvPicPr>
          <p:cNvPr id="2" name="Picture 1">
            <a:extLst>
              <a:ext uri="{FF2B5EF4-FFF2-40B4-BE49-F238E27FC236}">
                <a16:creationId xmlns:a16="http://schemas.microsoft.com/office/drawing/2014/main" id="{0DF63D79-EB29-42D5-8589-554EDF44DA19}"/>
              </a:ext>
            </a:extLst>
          </p:cNvPr>
          <p:cNvPicPr>
            <a:picLocks noChangeAspect="1"/>
          </p:cNvPicPr>
          <p:nvPr/>
        </p:nvPicPr>
        <p:blipFill>
          <a:blip r:embed="rId4"/>
          <a:stretch>
            <a:fillRect/>
          </a:stretch>
        </p:blipFill>
        <p:spPr>
          <a:xfrm>
            <a:off x="5682984" y="1338516"/>
            <a:ext cx="3080016" cy="2466468"/>
          </a:xfrm>
          <a:prstGeom prst="rect">
            <a:avLst/>
          </a:prstGeom>
        </p:spPr>
      </p:pic>
    </p:spTree>
    <p:extLst>
      <p:ext uri="{BB962C8B-B14F-4D97-AF65-F5344CB8AC3E}">
        <p14:creationId xmlns:p14="http://schemas.microsoft.com/office/powerpoint/2010/main" val="2150772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46</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6" y="527774"/>
            <a:ext cx="5602443"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mj-lt"/>
                <a:cs typeface="Arial Black" panose="020B0604020202020204" pitchFamily="34" charset="0"/>
              </a:rPr>
              <a:t> </a:t>
            </a:r>
            <a:r>
              <a:rPr lang="en-US" sz="3200" dirty="0">
                <a:latin typeface="Arial Black" panose="020B0A04020102020204" pitchFamily="34" charset="0"/>
                <a:cs typeface="Arial Black" panose="020B0604020202020204" pitchFamily="34" charset="0"/>
              </a:rPr>
              <a:t>Research Opportunities</a:t>
            </a:r>
            <a:endParaRPr lang="en-US" sz="3200" dirty="0">
              <a:effectLst/>
              <a:latin typeface="Arial Black" panose="020B0A04020102020204" pitchFamily="34" charset="0"/>
              <a:ea typeface="Times" panose="02020603050405020304" pitchFamily="18" charset="0"/>
            </a:endParaRP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sp>
        <p:nvSpPr>
          <p:cNvPr id="6" name="Shape 65">
            <a:extLst>
              <a:ext uri="{FF2B5EF4-FFF2-40B4-BE49-F238E27FC236}">
                <a16:creationId xmlns:a16="http://schemas.microsoft.com/office/drawing/2014/main" id="{63ED4CD0-01EB-46E0-8A97-E52B79479D85}"/>
              </a:ext>
            </a:extLst>
          </p:cNvPr>
          <p:cNvSpPr txBox="1">
            <a:spLocks/>
          </p:cNvSpPr>
          <p:nvPr/>
        </p:nvSpPr>
        <p:spPr>
          <a:xfrm>
            <a:off x="521478" y="1450390"/>
            <a:ext cx="8101043" cy="27159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Release quarterly investigations, coordinated with media, to influence public opinion in the VSO community and Capitol Hill.</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Legislative and cultural change end and begin with a report in-hand. Currently nonpartisan, evidence-based research is lacking.</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90/10 Investigation to Get the Truth</a:t>
            </a: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Marketing Practices Across All Sectors of Higher Education</a:t>
            </a:r>
          </a:p>
          <a:p>
            <a:pPr marL="285750"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All-Sector’s Response to COVID-19: Distance Education</a:t>
            </a: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Tree>
    <p:extLst>
      <p:ext uri="{BB962C8B-B14F-4D97-AF65-F5344CB8AC3E}">
        <p14:creationId xmlns:p14="http://schemas.microsoft.com/office/powerpoint/2010/main" val="1243351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47</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3541557" y="527774"/>
            <a:ext cx="5148011"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mj-lt"/>
                <a:cs typeface="Arial Black" panose="020B0604020202020204" pitchFamily="34" charset="0"/>
              </a:rPr>
              <a:t> </a:t>
            </a:r>
            <a:r>
              <a:rPr lang="en-US" sz="3200" dirty="0">
                <a:latin typeface="Arial Black" panose="020B0A04020102020204" pitchFamily="34" charset="0"/>
                <a:cs typeface="Arial Black" panose="020B0604020202020204" pitchFamily="34" charset="0"/>
              </a:rPr>
              <a:t>Media Strategy</a:t>
            </a:r>
            <a:endParaRPr lang="en-US" sz="3200" dirty="0">
              <a:effectLst/>
              <a:latin typeface="Arial Black" panose="020B0A04020102020204" pitchFamily="34" charset="0"/>
              <a:ea typeface="Times" panose="02020603050405020304" pitchFamily="18" charset="0"/>
            </a:endParaRPr>
          </a:p>
        </p:txBody>
      </p:sp>
      <p:pic>
        <p:nvPicPr>
          <p:cNvPr id="8" name="Picture 7">
            <a:extLst>
              <a:ext uri="{FF2B5EF4-FFF2-40B4-BE49-F238E27FC236}">
                <a16:creationId xmlns:a16="http://schemas.microsoft.com/office/drawing/2014/main" id="{87880622-2E2E-47FF-8038-2BEC7DEDECB1}"/>
              </a:ext>
            </a:extLst>
          </p:cNvPr>
          <p:cNvPicPr>
            <a:picLocks noChangeAspect="1"/>
          </p:cNvPicPr>
          <p:nvPr/>
        </p:nvPicPr>
        <p:blipFill>
          <a:blip r:embed="rId3"/>
          <a:stretch>
            <a:fillRect/>
          </a:stretch>
        </p:blipFill>
        <p:spPr>
          <a:xfrm>
            <a:off x="381000" y="361532"/>
            <a:ext cx="3160557" cy="1828800"/>
          </a:xfrm>
          <a:prstGeom prst="rect">
            <a:avLst/>
          </a:prstGeom>
        </p:spPr>
      </p:pic>
      <p:sp>
        <p:nvSpPr>
          <p:cNvPr id="6" name="Shape 65">
            <a:extLst>
              <a:ext uri="{FF2B5EF4-FFF2-40B4-BE49-F238E27FC236}">
                <a16:creationId xmlns:a16="http://schemas.microsoft.com/office/drawing/2014/main" id="{63ED4CD0-01EB-46E0-8A97-E52B79479D85}"/>
              </a:ext>
            </a:extLst>
          </p:cNvPr>
          <p:cNvSpPr txBox="1">
            <a:spLocks/>
          </p:cNvSpPr>
          <p:nvPr/>
        </p:nvSpPr>
        <p:spPr>
          <a:xfrm>
            <a:off x="521478" y="1450390"/>
            <a:ext cx="8101043" cy="27159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Our opponents have the funding and willingness to run multiple marketing campaigns on a myriad of platforms.</a:t>
            </a:r>
          </a:p>
          <a:p>
            <a:pPr>
              <a:buClr>
                <a:srgbClr val="C70100"/>
              </a:buClr>
              <a:defRPr/>
            </a:pPr>
            <a:endParaRPr lang="en-US" sz="1600" kern="1200" dirty="0">
              <a:solidFill>
                <a:schemeClr val="tx1"/>
              </a:solidFill>
              <a:latin typeface="Arial" panose="020B0604020202020204" pitchFamily="34" charset="0"/>
              <a:ea typeface="Arial Hebrew Scholar" charset="-79"/>
              <a:cs typeface="Arial" panose="020B0604020202020204" pitchFamily="34" charset="0"/>
            </a:endParaRPr>
          </a:p>
          <a:p>
            <a:pPr>
              <a:buClr>
                <a:srgbClr val="C70100"/>
              </a:buCl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To change the discussion surrounding Veteran’s education, we must engage in similar ad-campaign strategies.</a:t>
            </a:r>
          </a:p>
          <a:p>
            <a:pPr marL="285750" indent="-285750">
              <a:buClr>
                <a:srgbClr val="FF0000"/>
              </a:buClr>
              <a:buFont typeface="Wingdings" panose="05000000000000000000" pitchFamily="2" charset="2"/>
              <a:buChar cha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a:p>
            <a:pPr marL="285750" lvl="2"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Influencer campaigns</a:t>
            </a:r>
          </a:p>
          <a:p>
            <a:pPr marL="285750" lvl="2"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Produce impactful videos</a:t>
            </a:r>
          </a:p>
          <a:p>
            <a:pPr marL="285750" lvl="2"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Ad-buys across all platforms</a:t>
            </a:r>
          </a:p>
          <a:p>
            <a:pPr marL="285750" lvl="2"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Compelling digital content</a:t>
            </a:r>
          </a:p>
          <a:p>
            <a:pPr marL="285750" lvl="2" indent="-285750">
              <a:buClr>
                <a:srgbClr val="FF0000"/>
              </a:buClr>
              <a:buFont typeface="Wingdings" panose="05000000000000000000" pitchFamily="2" charset="2"/>
              <a:buChar char="§"/>
              <a:defRPr/>
            </a:pPr>
            <a:r>
              <a:rPr lang="en-US" sz="1600" kern="1200" dirty="0">
                <a:solidFill>
                  <a:schemeClr val="tx1"/>
                </a:solidFill>
                <a:latin typeface="Arial" panose="020B0604020202020204" pitchFamily="34" charset="0"/>
                <a:ea typeface="Arial Hebrew Scholar" charset="-79"/>
                <a:cs typeface="Arial" panose="020B0604020202020204" pitchFamily="34" charset="0"/>
              </a:rPr>
              <a:t>Writing op-eds/articles</a:t>
            </a: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a:p>
            <a:pPr>
              <a:buClr>
                <a:srgbClr val="C70100"/>
              </a:buClr>
              <a:defRPr/>
            </a:pPr>
            <a:endParaRPr lang="en-US" sz="1600" kern="1200" dirty="0">
              <a:solidFill>
                <a:schemeClr val="tx2">
                  <a:lumMod val="25000"/>
                </a:schemeClr>
              </a:solidFill>
              <a:latin typeface="Arial" panose="020B0604020202020204" pitchFamily="34" charset="0"/>
              <a:ea typeface="Arial Hebrew Scholar" charset="-79"/>
              <a:cs typeface="Arial" panose="020B0604020202020204" pitchFamily="34" charset="0"/>
            </a:endParaRPr>
          </a:p>
        </p:txBody>
      </p:sp>
    </p:spTree>
    <p:extLst>
      <p:ext uri="{BB962C8B-B14F-4D97-AF65-F5344CB8AC3E}">
        <p14:creationId xmlns:p14="http://schemas.microsoft.com/office/powerpoint/2010/main" val="1114360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48</a:t>
            </a:fld>
            <a:endParaRPr lang="en" dirty="0">
              <a:solidFill>
                <a:schemeClr val="bg1"/>
              </a:solidFill>
            </a:endParaRPr>
          </a:p>
        </p:txBody>
      </p:sp>
      <p:grpSp>
        <p:nvGrpSpPr>
          <p:cNvPr id="4" name="Group 3">
            <a:extLst>
              <a:ext uri="{FF2B5EF4-FFF2-40B4-BE49-F238E27FC236}">
                <a16:creationId xmlns:a16="http://schemas.microsoft.com/office/drawing/2014/main" id="{C207D86E-C498-440B-B909-3D45CEE98E3B}"/>
              </a:ext>
            </a:extLst>
          </p:cNvPr>
          <p:cNvGrpSpPr/>
          <p:nvPr/>
        </p:nvGrpSpPr>
        <p:grpSpPr>
          <a:xfrm>
            <a:off x="6172200" y="742950"/>
            <a:ext cx="2730768" cy="3326337"/>
            <a:chOff x="7620002" y="1342155"/>
            <a:chExt cx="3851579" cy="4257372"/>
          </a:xfrm>
        </p:grpSpPr>
        <p:pic>
          <p:nvPicPr>
            <p:cNvPr id="5" name="Picture 4">
              <a:extLst>
                <a:ext uri="{FF2B5EF4-FFF2-40B4-BE49-F238E27FC236}">
                  <a16:creationId xmlns:a16="http://schemas.microsoft.com/office/drawing/2014/main" id="{A299AD65-0E46-41FE-A320-49A4C5CE3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2" y="1342155"/>
              <a:ext cx="3848100" cy="4248150"/>
            </a:xfrm>
            <a:prstGeom prst="rect">
              <a:avLst/>
            </a:prstGeom>
          </p:spPr>
        </p:pic>
        <p:sp>
          <p:nvSpPr>
            <p:cNvPr id="6" name="Rectangle 5">
              <a:extLst>
                <a:ext uri="{FF2B5EF4-FFF2-40B4-BE49-F238E27FC236}">
                  <a16:creationId xmlns:a16="http://schemas.microsoft.com/office/drawing/2014/main" id="{5DC28D46-B55A-4A1D-ACA8-1E36E365C770}"/>
                </a:ext>
              </a:extLst>
            </p:cNvPr>
            <p:cNvSpPr/>
            <p:nvPr/>
          </p:nvSpPr>
          <p:spPr>
            <a:xfrm>
              <a:off x="8025285" y="3294921"/>
              <a:ext cx="3446296" cy="2304606"/>
            </a:xfrm>
            <a:prstGeom prst="rect">
              <a:avLst/>
            </a:prstGeom>
            <a:noFill/>
            <a:ln w="28575">
              <a:solidFill>
                <a:srgbClr val="FF6600">
                  <a:alpha val="50000"/>
                </a:srgbClr>
              </a:solidFill>
            </a:ln>
            <a:effectLst>
              <a:glow rad="50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8B28615E-0E53-46CF-804F-B641C69C0F61}"/>
                </a:ext>
              </a:extLst>
            </p:cNvPr>
            <p:cNvSpPr/>
            <p:nvPr/>
          </p:nvSpPr>
          <p:spPr>
            <a:xfrm>
              <a:off x="7652382" y="1688859"/>
              <a:ext cx="362567" cy="172682"/>
            </a:xfrm>
            <a:prstGeom prst="rect">
              <a:avLst/>
            </a:prstGeom>
            <a:noFill/>
            <a:ln w="28575">
              <a:solidFill>
                <a:srgbClr val="FF6600">
                  <a:alpha val="50000"/>
                </a:srgbClr>
              </a:solidFill>
            </a:ln>
            <a:effectLst>
              <a:glow rad="50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 name="Shape 65">
            <a:extLst>
              <a:ext uri="{FF2B5EF4-FFF2-40B4-BE49-F238E27FC236}">
                <a16:creationId xmlns:a16="http://schemas.microsoft.com/office/drawing/2014/main" id="{77843F91-4379-4868-894D-BF939FFDCE81}"/>
              </a:ext>
            </a:extLst>
          </p:cNvPr>
          <p:cNvSpPr txBox="1">
            <a:spLocks/>
          </p:cNvSpPr>
          <p:nvPr/>
        </p:nvSpPr>
        <p:spPr>
          <a:xfrm>
            <a:off x="381000" y="967861"/>
            <a:ext cx="5715000" cy="3124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C70100"/>
              </a:buClr>
              <a:defRPr/>
            </a:pPr>
            <a:r>
              <a:rPr lang="en-US" sz="1600" b="1" kern="1200" dirty="0">
                <a:solidFill>
                  <a:schemeClr val="tx1"/>
                </a:solidFill>
                <a:latin typeface="+mn-lt"/>
                <a:ea typeface="Arial Hebrew Scholar" charset="-79"/>
                <a:cs typeface="Arial Hebrew Scholar" charset="-79"/>
              </a:rPr>
              <a:t>Questions</a:t>
            </a:r>
            <a:endParaRPr lang="en-US" sz="1600" kern="1200" dirty="0">
              <a:solidFill>
                <a:schemeClr val="tx1"/>
              </a:solidFill>
              <a:latin typeface="+mn-lt"/>
              <a:cs typeface="Arial Hebrew Scholar" charset="-79"/>
            </a:endParaRPr>
          </a:p>
          <a:p>
            <a:pPr indent="228600">
              <a:buClr>
                <a:srgbClr val="FF0000"/>
              </a:buClr>
              <a:buFont typeface="Wingdings" pitchFamily="2" charset="2"/>
              <a:buChar char="§"/>
              <a:defRPr/>
            </a:pPr>
            <a:r>
              <a:rPr lang="en-US" sz="1600" dirty="0">
                <a:solidFill>
                  <a:schemeClr val="tx1"/>
                </a:solidFill>
                <a:latin typeface="+mn-lt"/>
              </a:rPr>
              <a:t>Submit your questions via the </a:t>
            </a:r>
            <a:r>
              <a:rPr lang="en-US" sz="1600" dirty="0" err="1">
                <a:solidFill>
                  <a:schemeClr val="tx1"/>
                </a:solidFill>
                <a:latin typeface="+mn-lt"/>
              </a:rPr>
              <a:t>GoToWebinar</a:t>
            </a:r>
            <a:r>
              <a:rPr lang="en-US" sz="1600" dirty="0">
                <a:solidFill>
                  <a:schemeClr val="tx1"/>
                </a:solidFill>
                <a:latin typeface="+mn-lt"/>
              </a:rPr>
              <a:t> control panel</a:t>
            </a:r>
          </a:p>
          <a:p>
            <a:pPr indent="228600">
              <a:buClr>
                <a:srgbClr val="FF0000"/>
              </a:buClr>
              <a:buFont typeface="Wingdings" pitchFamily="2" charset="2"/>
              <a:buChar char="§"/>
              <a:tabLst>
                <a:tab pos="228600" algn="l"/>
              </a:tabLst>
              <a:defRPr/>
            </a:pPr>
            <a:r>
              <a:rPr lang="en-US" sz="1600" dirty="0">
                <a:solidFill>
                  <a:schemeClr val="tx1"/>
                </a:solidFill>
                <a:latin typeface="+mn-lt"/>
              </a:rPr>
              <a:t>Don’t see the question box? Use the orange grab tab </a:t>
            </a:r>
          </a:p>
          <a:p>
            <a:pPr>
              <a:buClr>
                <a:srgbClr val="FF0000"/>
              </a:buClr>
              <a:tabLst>
                <a:tab pos="228600" algn="l"/>
              </a:tabLst>
              <a:defRPr/>
            </a:pPr>
            <a:r>
              <a:rPr lang="en-US" sz="1600" dirty="0">
                <a:solidFill>
                  <a:schemeClr val="tx1"/>
                </a:solidFill>
                <a:latin typeface="+mn-lt"/>
              </a:rPr>
              <a:t>    arrow to expand</a:t>
            </a:r>
          </a:p>
          <a:p>
            <a:pPr>
              <a:buClr>
                <a:srgbClr val="C70100"/>
              </a:buClr>
              <a:tabLst>
                <a:tab pos="228600" algn="l"/>
              </a:tabLst>
              <a:defRPr/>
            </a:pPr>
            <a:endParaRPr lang="en-US" sz="1600" b="1" kern="1200" dirty="0">
              <a:solidFill>
                <a:schemeClr val="tx1"/>
              </a:solidFill>
              <a:latin typeface="+mn-lt"/>
              <a:cs typeface="Arial Hebrew Scholar" charset="-79"/>
            </a:endParaRPr>
          </a:p>
          <a:p>
            <a:pPr>
              <a:buClr>
                <a:srgbClr val="C70100"/>
              </a:buClr>
              <a:tabLst>
                <a:tab pos="228600" algn="l"/>
              </a:tabLst>
              <a:defRPr/>
            </a:pPr>
            <a:r>
              <a:rPr lang="en-US" sz="1600" b="1" kern="1200" dirty="0">
                <a:solidFill>
                  <a:schemeClr val="tx1"/>
                </a:solidFill>
                <a:latin typeface="+mn-lt"/>
                <a:cs typeface="Arial Hebrew Scholar" charset="-79"/>
              </a:rPr>
              <a:t>Post Webinar Housekeeping</a:t>
            </a:r>
            <a:endParaRPr lang="en-US" sz="1600" kern="1200" dirty="0">
              <a:solidFill>
                <a:schemeClr val="tx1"/>
              </a:solidFill>
              <a:latin typeface="+mn-lt"/>
              <a:cs typeface="Arial Hebrew Scholar" charset="-79"/>
            </a:endParaRPr>
          </a:p>
          <a:p>
            <a:pPr marL="285750" indent="-285750" defTabSz="228600">
              <a:buClr>
                <a:srgbClr val="FF0000"/>
              </a:buClr>
              <a:buFont typeface="Wingdings" panose="05000000000000000000" pitchFamily="2" charset="2"/>
              <a:buChar char="§"/>
              <a:defRPr/>
            </a:pPr>
            <a:r>
              <a:rPr lang="en-US" sz="1600" dirty="0">
                <a:latin typeface="+mn-lt"/>
              </a:rPr>
              <a:t>Webinar recording will be emailed to attendees and available for download at: </a:t>
            </a:r>
            <a:r>
              <a:rPr lang="en-US" sz="1600" dirty="0">
                <a:solidFill>
                  <a:srgbClr val="FF0000"/>
                </a:solidFill>
                <a:latin typeface="+mn-lt"/>
              </a:rPr>
              <a:t>www.graggadv.com/webinars</a:t>
            </a:r>
          </a:p>
          <a:p>
            <a:pPr marL="285750" indent="-285750" defTabSz="228600">
              <a:buClr>
                <a:srgbClr val="FF0000"/>
              </a:buClr>
              <a:buFont typeface="Wingdings" panose="05000000000000000000" pitchFamily="2" charset="2"/>
              <a:buChar char="§"/>
              <a:defRPr/>
            </a:pPr>
            <a:r>
              <a:rPr lang="en-US" sz="1600" dirty="0">
                <a:latin typeface="+mn-lt"/>
              </a:rPr>
              <a:t>Looking for certification? email: </a:t>
            </a:r>
            <a:r>
              <a:rPr lang="en-US" sz="1600" dirty="0">
                <a:solidFill>
                  <a:srgbClr val="FF0000"/>
                </a:solidFill>
                <a:latin typeface="+mn-lt"/>
              </a:rPr>
              <a:t>webinars@graggadv.com </a:t>
            </a:r>
          </a:p>
          <a:p>
            <a:pPr indent="228600">
              <a:buClr>
                <a:srgbClr val="C70100"/>
              </a:buClr>
              <a:buFont typeface="Wingdings" pitchFamily="2" charset="2"/>
              <a:buChar char="§"/>
              <a:tabLst>
                <a:tab pos="228600" algn="l"/>
              </a:tabLst>
              <a:defRPr/>
            </a:pPr>
            <a:endParaRPr lang="en-US" sz="1200" dirty="0">
              <a:solidFill>
                <a:schemeClr val="tx2">
                  <a:lumMod val="25000"/>
                </a:schemeClr>
              </a:solidFill>
            </a:endParaRPr>
          </a:p>
        </p:txBody>
      </p:sp>
      <p:sp>
        <p:nvSpPr>
          <p:cNvPr id="10" name="Shape 64">
            <a:extLst>
              <a:ext uri="{FF2B5EF4-FFF2-40B4-BE49-F238E27FC236}">
                <a16:creationId xmlns:a16="http://schemas.microsoft.com/office/drawing/2014/main" id="{242B99FA-0E23-654C-8DE7-8ECE82F7DC24}"/>
              </a:ext>
            </a:extLst>
          </p:cNvPr>
          <p:cNvSpPr txBox="1">
            <a:spLocks/>
          </p:cNvSpPr>
          <p:nvPr/>
        </p:nvSpPr>
        <p:spPr>
          <a:xfrm>
            <a:off x="304800" y="2095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Arial Black" panose="020B0604020202020204" pitchFamily="34" charset="0"/>
                <a:cs typeface="Arial Black" panose="020B0604020202020204" pitchFamily="34" charset="0"/>
              </a:rPr>
              <a:t>Questions?</a:t>
            </a:r>
          </a:p>
        </p:txBody>
      </p:sp>
    </p:spTree>
    <p:extLst>
      <p:ext uri="{BB962C8B-B14F-4D97-AF65-F5344CB8AC3E}">
        <p14:creationId xmlns:p14="http://schemas.microsoft.com/office/powerpoint/2010/main" val="3425135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49</a:t>
            </a:fld>
            <a:endParaRPr lang="en" dirty="0">
              <a:solidFill>
                <a:schemeClr val="bg1"/>
              </a:solidFill>
            </a:endParaRPr>
          </a:p>
        </p:txBody>
      </p:sp>
      <p:sp>
        <p:nvSpPr>
          <p:cNvPr id="4" name="Shape 64">
            <a:extLst>
              <a:ext uri="{FF2B5EF4-FFF2-40B4-BE49-F238E27FC236}">
                <a16:creationId xmlns:a16="http://schemas.microsoft.com/office/drawing/2014/main" id="{09AF5748-76C1-4C73-8F8E-5ECF20AC4809}"/>
              </a:ext>
            </a:extLst>
          </p:cNvPr>
          <p:cNvSpPr txBox="1">
            <a:spLocks/>
          </p:cNvSpPr>
          <p:nvPr/>
        </p:nvSpPr>
        <p:spPr>
          <a:xfrm>
            <a:off x="304800" y="2095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solidFill>
                  <a:schemeClr val="tx1"/>
                </a:solidFill>
                <a:latin typeface="Arial Black" panose="020B0A04020102020204" pitchFamily="34" charset="0"/>
                <a:cs typeface="Arial Black" panose="020B0604020202020204" pitchFamily="34" charset="0"/>
              </a:rPr>
              <a:t>Upcoming 2020 Webinars</a:t>
            </a:r>
          </a:p>
        </p:txBody>
      </p:sp>
      <p:sp>
        <p:nvSpPr>
          <p:cNvPr id="5" name="Shape 65">
            <a:extLst>
              <a:ext uri="{FF2B5EF4-FFF2-40B4-BE49-F238E27FC236}">
                <a16:creationId xmlns:a16="http://schemas.microsoft.com/office/drawing/2014/main" id="{0EB2786E-C812-4062-B43B-FF11FCF640CC}"/>
              </a:ext>
            </a:extLst>
          </p:cNvPr>
          <p:cNvSpPr txBox="1">
            <a:spLocks/>
          </p:cNvSpPr>
          <p:nvPr/>
        </p:nvSpPr>
        <p:spPr>
          <a:xfrm>
            <a:off x="304800" y="1200150"/>
            <a:ext cx="8382000" cy="25908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FF0000"/>
              </a:buClr>
            </a:pPr>
            <a:r>
              <a:rPr lang="en-US" sz="1600" dirty="0">
                <a:solidFill>
                  <a:srgbClr val="FF0000"/>
                </a:solidFill>
              </a:rPr>
              <a:t>November 20</a:t>
            </a:r>
            <a:r>
              <a:rPr lang="en-US" sz="1600" baseline="30000" dirty="0">
                <a:solidFill>
                  <a:srgbClr val="FF0000"/>
                </a:solidFill>
              </a:rPr>
              <a:t>th</a:t>
            </a:r>
            <a:r>
              <a:rPr lang="en-US" sz="1600" dirty="0">
                <a:solidFill>
                  <a:srgbClr val="FF0000"/>
                </a:solidFill>
              </a:rPr>
              <a:t> – </a:t>
            </a:r>
            <a:r>
              <a:rPr lang="en-US" sz="1600" dirty="0">
                <a:solidFill>
                  <a:schemeClr val="tx1"/>
                </a:solidFill>
              </a:rPr>
              <a:t>7 Costly PPC Mistakes: Avoid money-sucking mishaps</a:t>
            </a:r>
          </a:p>
          <a:p>
            <a:pPr indent="398463">
              <a:buClr>
                <a:srgbClr val="FF0000"/>
              </a:buClr>
            </a:pPr>
            <a:endParaRPr lang="en-US" sz="1600" dirty="0">
              <a:solidFill>
                <a:schemeClr val="tx1"/>
              </a:solidFill>
            </a:endParaRPr>
          </a:p>
          <a:p>
            <a:pPr>
              <a:buClr>
                <a:srgbClr val="FF0000"/>
              </a:buClr>
            </a:pPr>
            <a:endParaRPr lang="en-US" sz="1600" dirty="0">
              <a:solidFill>
                <a:schemeClr val="tx1"/>
              </a:solidFill>
            </a:endParaRPr>
          </a:p>
          <a:p>
            <a:endParaRPr lang="en-US" dirty="0">
              <a:solidFill>
                <a:schemeClr val="tx1"/>
              </a:solidFill>
              <a:latin typeface="Raleway" panose="020B0604020202020204" charset="0"/>
              <a:ea typeface="Raleway"/>
              <a:cs typeface="Raleway"/>
              <a:sym typeface="Raleway"/>
            </a:endParaRPr>
          </a:p>
        </p:txBody>
      </p:sp>
    </p:spTree>
    <p:extLst>
      <p:ext uri="{BB962C8B-B14F-4D97-AF65-F5344CB8AC3E}">
        <p14:creationId xmlns:p14="http://schemas.microsoft.com/office/powerpoint/2010/main" val="364517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5</a:t>
            </a:fld>
            <a:endParaRPr lang="en" dirty="0">
              <a:solidFill>
                <a:schemeClr val="bg1"/>
              </a:solidFill>
            </a:endParaRPr>
          </a:p>
        </p:txBody>
      </p:sp>
      <p:sp>
        <p:nvSpPr>
          <p:cNvPr id="5" name="Shape 64">
            <a:extLst>
              <a:ext uri="{FF2B5EF4-FFF2-40B4-BE49-F238E27FC236}">
                <a16:creationId xmlns:a16="http://schemas.microsoft.com/office/drawing/2014/main" id="{A4C0C963-28F8-4ABC-886E-EBDBBAF9B1FC}"/>
              </a:ext>
            </a:extLst>
          </p:cNvPr>
          <p:cNvSpPr txBox="1">
            <a:spLocks/>
          </p:cNvSpPr>
          <p:nvPr/>
        </p:nvSpPr>
        <p:spPr>
          <a:xfrm>
            <a:off x="281812" y="2857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latin typeface="Arial Black" panose="020B0A04020102020204" pitchFamily="34" charset="0"/>
              </a:rPr>
              <a:t>Tom Netting</a:t>
            </a:r>
            <a:endParaRPr lang="en-US" sz="3200" b="1" dirty="0">
              <a:latin typeface="Arial Black" panose="020B0A04020102020204" pitchFamily="34" charset="0"/>
              <a:cs typeface="Arial Black" panose="020B0604020202020204" pitchFamily="34" charset="0"/>
            </a:endParaRPr>
          </a:p>
        </p:txBody>
      </p:sp>
      <p:sp>
        <p:nvSpPr>
          <p:cNvPr id="6" name="Shape 65">
            <a:extLst>
              <a:ext uri="{FF2B5EF4-FFF2-40B4-BE49-F238E27FC236}">
                <a16:creationId xmlns:a16="http://schemas.microsoft.com/office/drawing/2014/main" id="{3C5706D7-3E13-4CD5-90DE-FCEAB52A1138}"/>
              </a:ext>
            </a:extLst>
          </p:cNvPr>
          <p:cNvSpPr txBox="1">
            <a:spLocks/>
          </p:cNvSpPr>
          <p:nvPr/>
        </p:nvSpPr>
        <p:spPr>
          <a:xfrm>
            <a:off x="281812" y="1348504"/>
            <a:ext cx="8580374" cy="29337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solidFill>
                  <a:schemeClr val="tx1"/>
                </a:solidFill>
                <a:latin typeface="+mn-lt"/>
                <a:ea typeface="Raleway"/>
                <a:cs typeface="Raleway"/>
                <a:sym typeface="Raleway"/>
              </a:rPr>
              <a:t>Tom Netting advocates before Congress, federal agencies, and state governments on behalf of entities seeking to inform and influence the legislative and regulatory process.</a:t>
            </a:r>
          </a:p>
          <a:p>
            <a:endParaRPr lang="en-US" sz="1000" dirty="0">
              <a:solidFill>
                <a:schemeClr val="tx1"/>
              </a:solidFill>
              <a:latin typeface="+mn-lt"/>
              <a:ea typeface="Raleway"/>
              <a:cs typeface="Raleway"/>
              <a:sym typeface="Raleway"/>
            </a:endParaRPr>
          </a:p>
          <a:p>
            <a:r>
              <a:rPr lang="en-US" dirty="0">
                <a:solidFill>
                  <a:schemeClr val="tx1"/>
                </a:solidFill>
                <a:latin typeface="+mn-lt"/>
                <a:ea typeface="Raleway"/>
                <a:cs typeface="Raleway"/>
                <a:sym typeface="Raleway"/>
              </a:rPr>
              <a:t>With more than 30 years of experience working in government relations and public policy, Tom has established himself as a leader in strategic policy development and advocacy in the fields of higher education and workforce development, elementary and secondary education, healthcare, veterans affairs, and the procurement of federal appropriations. </a:t>
            </a:r>
          </a:p>
          <a:p>
            <a:endParaRPr lang="en-US" sz="1000" dirty="0">
              <a:solidFill>
                <a:schemeClr val="tx1"/>
              </a:solidFill>
              <a:latin typeface="+mn-lt"/>
              <a:ea typeface="Raleway"/>
              <a:cs typeface="Raleway"/>
              <a:sym typeface="Raleway"/>
            </a:endParaRPr>
          </a:p>
          <a:p>
            <a:r>
              <a:rPr lang="en-US" dirty="0">
                <a:solidFill>
                  <a:schemeClr val="tx1"/>
                </a:solidFill>
                <a:latin typeface="+mn-lt"/>
                <a:ea typeface="Raleway"/>
                <a:cs typeface="Raleway"/>
                <a:sym typeface="Raleway"/>
              </a:rPr>
              <a:t>Prior to the formulation of TEN Government Strategies, LLC, Tom held positions as:</a:t>
            </a:r>
          </a:p>
          <a:p>
            <a:pPr marL="285750" indent="-285750">
              <a:buClr>
                <a:srgbClr val="FF0000"/>
              </a:buClr>
              <a:buFont typeface="Wingdings" panose="05000000000000000000" pitchFamily="2" charset="2"/>
              <a:buChar char="§"/>
            </a:pPr>
            <a:r>
              <a:rPr lang="en-US" dirty="0">
                <a:solidFill>
                  <a:schemeClr val="tx1"/>
                </a:solidFill>
                <a:latin typeface="+mn-lt"/>
                <a:ea typeface="Raleway"/>
                <a:cs typeface="Raleway"/>
                <a:sym typeface="Raleway"/>
              </a:rPr>
              <a:t>Public Policy Advisor/Lobbyist within two Washington, D.C.-based government relations firms</a:t>
            </a:r>
          </a:p>
          <a:p>
            <a:pPr marL="285750" indent="-285750">
              <a:buClr>
                <a:srgbClr val="FF0000"/>
              </a:buClr>
              <a:buFont typeface="Wingdings" panose="05000000000000000000" pitchFamily="2" charset="2"/>
              <a:buChar char="§"/>
            </a:pPr>
            <a:r>
              <a:rPr lang="en-US" dirty="0">
                <a:solidFill>
                  <a:schemeClr val="tx1"/>
                </a:solidFill>
                <a:latin typeface="+mn-lt"/>
                <a:ea typeface="Raleway"/>
                <a:cs typeface="Raleway"/>
                <a:sym typeface="Raleway"/>
              </a:rPr>
              <a:t>Director of Government Relations for multiple national higher education associations</a:t>
            </a:r>
          </a:p>
          <a:p>
            <a:pPr marL="285750" indent="-285750">
              <a:buClr>
                <a:srgbClr val="FF0000"/>
              </a:buClr>
              <a:buFont typeface="Wingdings" panose="05000000000000000000" pitchFamily="2" charset="2"/>
              <a:buChar char="§"/>
            </a:pPr>
            <a:r>
              <a:rPr lang="en-US" dirty="0">
                <a:solidFill>
                  <a:schemeClr val="tx1"/>
                </a:solidFill>
                <a:latin typeface="+mn-lt"/>
                <a:ea typeface="Raleway"/>
                <a:cs typeface="Raleway"/>
                <a:sym typeface="Raleway"/>
              </a:rPr>
              <a:t>Legislative and Regulatory Strategist/Advocate for a myriad of elementary and secondary, post-secondary, and career and technical education organizations. </a:t>
            </a:r>
          </a:p>
        </p:txBody>
      </p:sp>
      <p:pic>
        <p:nvPicPr>
          <p:cNvPr id="3" name="Picture 2">
            <a:extLst>
              <a:ext uri="{FF2B5EF4-FFF2-40B4-BE49-F238E27FC236}">
                <a16:creationId xmlns:a16="http://schemas.microsoft.com/office/drawing/2014/main" id="{B11BAA06-92C9-4AB0-BEE0-F42DF7CAA981}"/>
              </a:ext>
            </a:extLst>
          </p:cNvPr>
          <p:cNvPicPr>
            <a:picLocks noChangeAspect="1"/>
          </p:cNvPicPr>
          <p:nvPr/>
        </p:nvPicPr>
        <p:blipFill>
          <a:blip r:embed="rId3"/>
          <a:stretch>
            <a:fillRect/>
          </a:stretch>
        </p:blipFill>
        <p:spPr>
          <a:xfrm>
            <a:off x="6136367" y="23433"/>
            <a:ext cx="2600325" cy="1314450"/>
          </a:xfrm>
          <a:prstGeom prst="rect">
            <a:avLst/>
          </a:prstGeom>
        </p:spPr>
      </p:pic>
    </p:spTree>
    <p:extLst>
      <p:ext uri="{BB962C8B-B14F-4D97-AF65-F5344CB8AC3E}">
        <p14:creationId xmlns:p14="http://schemas.microsoft.com/office/powerpoint/2010/main" val="4147051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53"/>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B72C2F9-9221-7D43-AC4F-2457E99D7A71}"/>
              </a:ext>
            </a:extLst>
          </p:cNvPr>
          <p:cNvPicPr>
            <a:picLocks noChangeAspect="1"/>
          </p:cNvPicPr>
          <p:nvPr/>
        </p:nvPicPr>
        <p:blipFill>
          <a:blip r:embed="rId3"/>
          <a:stretch>
            <a:fillRect/>
          </a:stretch>
        </p:blipFill>
        <p:spPr>
          <a:xfrm>
            <a:off x="7259988" y="3333750"/>
            <a:ext cx="1608907" cy="1473606"/>
          </a:xfrm>
          <a:prstGeom prst="rect">
            <a:avLst/>
          </a:prstGeom>
        </p:spPr>
      </p:pic>
      <p:sp>
        <p:nvSpPr>
          <p:cNvPr id="4" name="Shape 54">
            <a:extLst>
              <a:ext uri="{FF2B5EF4-FFF2-40B4-BE49-F238E27FC236}">
                <a16:creationId xmlns:a16="http://schemas.microsoft.com/office/drawing/2014/main" id="{8181FDCF-3173-394A-BE06-9430A321E4F6}"/>
              </a:ext>
            </a:extLst>
          </p:cNvPr>
          <p:cNvSpPr txBox="1">
            <a:spLocks/>
          </p:cNvSpPr>
          <p:nvPr/>
        </p:nvSpPr>
        <p:spPr>
          <a:xfrm>
            <a:off x="685800" y="4324350"/>
            <a:ext cx="5410200" cy="5334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4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4800">
                <a:solidFill>
                  <a:schemeClr val="dk1"/>
                </a:solidFill>
              </a:defRPr>
            </a:lvl2pPr>
            <a:lvl3pPr lvl="2">
              <a:spcBef>
                <a:spcPts val="0"/>
              </a:spcBef>
              <a:buClr>
                <a:schemeClr val="dk1"/>
              </a:buClr>
              <a:buSzPct val="100000"/>
              <a:buNone/>
              <a:defRPr sz="4800">
                <a:solidFill>
                  <a:schemeClr val="dk1"/>
                </a:solidFill>
              </a:defRPr>
            </a:lvl3pPr>
            <a:lvl4pPr lvl="3">
              <a:spcBef>
                <a:spcPts val="0"/>
              </a:spcBef>
              <a:buClr>
                <a:schemeClr val="dk1"/>
              </a:buClr>
              <a:buSzPct val="100000"/>
              <a:buNone/>
              <a:defRPr sz="4800">
                <a:solidFill>
                  <a:schemeClr val="dk1"/>
                </a:solidFill>
              </a:defRPr>
            </a:lvl4pPr>
            <a:lvl5pPr lvl="4">
              <a:spcBef>
                <a:spcPts val="0"/>
              </a:spcBef>
              <a:buClr>
                <a:schemeClr val="dk1"/>
              </a:buClr>
              <a:buSzPct val="100000"/>
              <a:buNone/>
              <a:defRPr sz="4800">
                <a:solidFill>
                  <a:schemeClr val="dk1"/>
                </a:solidFill>
              </a:defRPr>
            </a:lvl5pPr>
            <a:lvl6pPr lvl="5">
              <a:spcBef>
                <a:spcPts val="0"/>
              </a:spcBef>
              <a:buClr>
                <a:schemeClr val="dk1"/>
              </a:buClr>
              <a:buSzPct val="100000"/>
              <a:buNone/>
              <a:defRPr sz="4800">
                <a:solidFill>
                  <a:schemeClr val="dk1"/>
                </a:solidFill>
              </a:defRPr>
            </a:lvl6pPr>
            <a:lvl7pPr lvl="6">
              <a:spcBef>
                <a:spcPts val="0"/>
              </a:spcBef>
              <a:buClr>
                <a:schemeClr val="dk1"/>
              </a:buClr>
              <a:buSzPct val="100000"/>
              <a:buNone/>
              <a:defRPr sz="4800">
                <a:solidFill>
                  <a:schemeClr val="dk1"/>
                </a:solidFill>
              </a:defRPr>
            </a:lvl7pPr>
            <a:lvl8pPr lvl="7">
              <a:spcBef>
                <a:spcPts val="0"/>
              </a:spcBef>
              <a:buClr>
                <a:schemeClr val="dk1"/>
              </a:buClr>
              <a:buSzPct val="100000"/>
              <a:buNone/>
              <a:defRPr sz="4800">
                <a:solidFill>
                  <a:schemeClr val="dk1"/>
                </a:solidFill>
              </a:defRPr>
            </a:lvl8pPr>
            <a:lvl9pPr lvl="8">
              <a:spcBef>
                <a:spcPts val="0"/>
              </a:spcBef>
              <a:buClr>
                <a:schemeClr val="dk1"/>
              </a:buClr>
              <a:buSzPct val="100000"/>
              <a:buNone/>
              <a:defRPr sz="4800">
                <a:solidFill>
                  <a:schemeClr val="dk1"/>
                </a:solidFill>
              </a:defRPr>
            </a:lvl9pPr>
          </a:lstStyle>
          <a:p>
            <a:r>
              <a:rPr lang="en-US" sz="700" dirty="0">
                <a:solidFill>
                  <a:schemeClr val="bg1"/>
                </a:solidFill>
              </a:rPr>
              <a:t>All information, strategy and messaging contained and included within this presentation is the sole and complete property of </a:t>
            </a:r>
            <a:r>
              <a:rPr lang="en-US" sz="700" dirty="0" err="1">
                <a:solidFill>
                  <a:schemeClr val="bg1"/>
                </a:solidFill>
              </a:rPr>
              <a:t>Gragg</a:t>
            </a:r>
            <a:r>
              <a:rPr lang="en-US" sz="700" dirty="0">
                <a:solidFill>
                  <a:schemeClr val="bg1"/>
                </a:solidFill>
              </a:rPr>
              <a:t> Advertising. Any execution or use of this information without the authorization or permission of Gragg Advertising is an infringement and violation of proprietary and confidential contained, arranged and owned in this presentation by Gragg Advertising. </a:t>
            </a:r>
          </a:p>
        </p:txBody>
      </p:sp>
      <p:sp>
        <p:nvSpPr>
          <p:cNvPr id="6" name="Shape 54">
            <a:extLst>
              <a:ext uri="{FF2B5EF4-FFF2-40B4-BE49-F238E27FC236}">
                <a16:creationId xmlns:a16="http://schemas.microsoft.com/office/drawing/2014/main" id="{7C5AB010-EDC3-FA44-BEF0-4CEE2336A46C}"/>
              </a:ext>
            </a:extLst>
          </p:cNvPr>
          <p:cNvSpPr txBox="1">
            <a:spLocks/>
          </p:cNvSpPr>
          <p:nvPr/>
        </p:nvSpPr>
        <p:spPr>
          <a:xfrm>
            <a:off x="609600" y="742950"/>
            <a:ext cx="7467600" cy="16764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4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sz="6000" b="1" dirty="0">
                <a:solidFill>
                  <a:schemeClr val="lt1"/>
                </a:solidFill>
                <a:latin typeface="Arial Black" panose="020B0604020202020204" pitchFamily="34" charset="0"/>
                <a:ea typeface="Raleway"/>
                <a:cs typeface="Arial Black" panose="020B0604020202020204" pitchFamily="34" charset="0"/>
                <a:sym typeface="Raleway"/>
              </a:rPr>
              <a:t>Thank you.</a:t>
            </a:r>
            <a:endParaRPr lang="en" sz="6000" b="1" dirty="0">
              <a:solidFill>
                <a:schemeClr val="lt1"/>
              </a:solidFill>
              <a:latin typeface="Arial Black" panose="020B0604020202020204" pitchFamily="34" charset="0"/>
              <a:ea typeface="Raleway"/>
              <a:cs typeface="Arial Black" panose="020B0604020202020204" pitchFamily="34" charset="0"/>
              <a:sym typeface="Raleway"/>
            </a:endParaRPr>
          </a:p>
        </p:txBody>
      </p:sp>
      <p:sp>
        <p:nvSpPr>
          <p:cNvPr id="7" name="Shape 54">
            <a:extLst>
              <a:ext uri="{FF2B5EF4-FFF2-40B4-BE49-F238E27FC236}">
                <a16:creationId xmlns:a16="http://schemas.microsoft.com/office/drawing/2014/main" id="{5C7BF659-9DF8-1447-8F88-0D2CCE867BA0}"/>
              </a:ext>
            </a:extLst>
          </p:cNvPr>
          <p:cNvSpPr txBox="1">
            <a:spLocks/>
          </p:cNvSpPr>
          <p:nvPr/>
        </p:nvSpPr>
        <p:spPr>
          <a:xfrm>
            <a:off x="685800" y="2190750"/>
            <a:ext cx="5257800" cy="147360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4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4800">
                <a:solidFill>
                  <a:schemeClr val="dk1"/>
                </a:solidFill>
              </a:defRPr>
            </a:lvl2pPr>
            <a:lvl3pPr lvl="2">
              <a:spcBef>
                <a:spcPts val="0"/>
              </a:spcBef>
              <a:buClr>
                <a:schemeClr val="dk1"/>
              </a:buClr>
              <a:buSzPct val="100000"/>
              <a:buNone/>
              <a:defRPr sz="4800">
                <a:solidFill>
                  <a:schemeClr val="dk1"/>
                </a:solidFill>
              </a:defRPr>
            </a:lvl3pPr>
            <a:lvl4pPr lvl="3">
              <a:spcBef>
                <a:spcPts val="0"/>
              </a:spcBef>
              <a:buClr>
                <a:schemeClr val="dk1"/>
              </a:buClr>
              <a:buSzPct val="100000"/>
              <a:buNone/>
              <a:defRPr sz="4800">
                <a:solidFill>
                  <a:schemeClr val="dk1"/>
                </a:solidFill>
              </a:defRPr>
            </a:lvl4pPr>
            <a:lvl5pPr lvl="4">
              <a:spcBef>
                <a:spcPts val="0"/>
              </a:spcBef>
              <a:buClr>
                <a:schemeClr val="dk1"/>
              </a:buClr>
              <a:buSzPct val="100000"/>
              <a:buNone/>
              <a:defRPr sz="4800">
                <a:solidFill>
                  <a:schemeClr val="dk1"/>
                </a:solidFill>
              </a:defRPr>
            </a:lvl5pPr>
            <a:lvl6pPr lvl="5">
              <a:spcBef>
                <a:spcPts val="0"/>
              </a:spcBef>
              <a:buClr>
                <a:schemeClr val="dk1"/>
              </a:buClr>
              <a:buSzPct val="100000"/>
              <a:buNone/>
              <a:defRPr sz="4800">
                <a:solidFill>
                  <a:schemeClr val="dk1"/>
                </a:solidFill>
              </a:defRPr>
            </a:lvl6pPr>
            <a:lvl7pPr lvl="6">
              <a:spcBef>
                <a:spcPts val="0"/>
              </a:spcBef>
              <a:buClr>
                <a:schemeClr val="dk1"/>
              </a:buClr>
              <a:buSzPct val="100000"/>
              <a:buNone/>
              <a:defRPr sz="4800">
                <a:solidFill>
                  <a:schemeClr val="dk1"/>
                </a:solidFill>
              </a:defRPr>
            </a:lvl7pPr>
            <a:lvl8pPr lvl="7">
              <a:spcBef>
                <a:spcPts val="0"/>
              </a:spcBef>
              <a:buClr>
                <a:schemeClr val="dk1"/>
              </a:buClr>
              <a:buSzPct val="100000"/>
              <a:buNone/>
              <a:defRPr sz="4800">
                <a:solidFill>
                  <a:schemeClr val="dk1"/>
                </a:solidFill>
              </a:defRPr>
            </a:lvl8pPr>
            <a:lvl9pPr lvl="8">
              <a:spcBef>
                <a:spcPts val="0"/>
              </a:spcBef>
              <a:buClr>
                <a:schemeClr val="dk1"/>
              </a:buClr>
              <a:buSzPct val="100000"/>
              <a:buNone/>
              <a:defRPr sz="4800">
                <a:solidFill>
                  <a:schemeClr val="dk1"/>
                </a:solidFill>
              </a:defRPr>
            </a:lvl9pPr>
          </a:lstStyle>
          <a:p>
            <a:r>
              <a:rPr lang="en" sz="2400" b="1" dirty="0">
                <a:solidFill>
                  <a:schemeClr val="lt1"/>
                </a:solidFill>
                <a:latin typeface="Arial Black" panose="020B0604020202020204" pitchFamily="34" charset="0"/>
                <a:ea typeface="Raleway"/>
                <a:cs typeface="Arial Black" panose="020B0604020202020204" pitchFamily="34" charset="0"/>
                <a:sym typeface="Raleway"/>
              </a:rPr>
              <a:t>A</a:t>
            </a:r>
            <a:r>
              <a:rPr lang="en-US" sz="2400" b="1" dirty="0">
                <a:solidFill>
                  <a:schemeClr val="lt1"/>
                </a:solidFill>
                <a:latin typeface="Arial Black" panose="020B0604020202020204" pitchFamily="34" charset="0"/>
                <a:ea typeface="Raleway"/>
                <a:cs typeface="Arial Black" panose="020B0604020202020204" pitchFamily="34" charset="0"/>
                <a:sym typeface="Raleway"/>
              </a:rPr>
              <a:t>n</a:t>
            </a:r>
            <a:r>
              <a:rPr lang="en" sz="2400" b="1" dirty="0">
                <a:solidFill>
                  <a:schemeClr val="lt1"/>
                </a:solidFill>
                <a:latin typeface="Arial Black" panose="020B0604020202020204" pitchFamily="34" charset="0"/>
                <a:ea typeface="Raleway"/>
                <a:cs typeface="Arial Black" panose="020B0604020202020204" pitchFamily="34" charset="0"/>
                <a:sym typeface="Raleway"/>
              </a:rPr>
              <a:t>y questions? </a:t>
            </a:r>
          </a:p>
          <a:p>
            <a:r>
              <a:rPr lang="en" sz="2400" b="1" dirty="0">
                <a:solidFill>
                  <a:schemeClr val="lt1"/>
                </a:solidFill>
                <a:latin typeface="Arial Black" panose="020B0604020202020204" pitchFamily="34" charset="0"/>
                <a:ea typeface="Raleway"/>
                <a:cs typeface="Arial Black" panose="020B0604020202020204" pitchFamily="34" charset="0"/>
                <a:sym typeface="Raleway"/>
              </a:rPr>
              <a:t>Contact Gragg at webinars@graggadv.com</a:t>
            </a:r>
            <a:endParaRPr lang="en" sz="2400" b="1" dirty="0">
              <a:solidFill>
                <a:schemeClr val="lt1"/>
              </a:solidFill>
              <a:latin typeface="Arial" panose="020B0604020202020204" pitchFamily="34" charset="0"/>
              <a:ea typeface="Raleway"/>
              <a:cs typeface="Arial" panose="020B0604020202020204" pitchFamily="34" charset="0"/>
              <a:sym typeface="Raleway"/>
            </a:endParaRPr>
          </a:p>
        </p:txBody>
      </p:sp>
    </p:spTree>
    <p:extLst>
      <p:ext uri="{BB962C8B-B14F-4D97-AF65-F5344CB8AC3E}">
        <p14:creationId xmlns:p14="http://schemas.microsoft.com/office/powerpoint/2010/main" val="298028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6</a:t>
            </a:fld>
            <a:endParaRPr lang="en" dirty="0">
              <a:solidFill>
                <a:schemeClr val="bg1"/>
              </a:solidFill>
            </a:endParaRPr>
          </a:p>
        </p:txBody>
      </p:sp>
      <p:sp>
        <p:nvSpPr>
          <p:cNvPr id="5" name="Shape 64">
            <a:extLst>
              <a:ext uri="{FF2B5EF4-FFF2-40B4-BE49-F238E27FC236}">
                <a16:creationId xmlns:a16="http://schemas.microsoft.com/office/drawing/2014/main" id="{A4C0C963-28F8-4ABC-886E-EBDBBAF9B1FC}"/>
              </a:ext>
            </a:extLst>
          </p:cNvPr>
          <p:cNvSpPr txBox="1">
            <a:spLocks/>
          </p:cNvSpPr>
          <p:nvPr/>
        </p:nvSpPr>
        <p:spPr>
          <a:xfrm>
            <a:off x="76200" y="400050"/>
            <a:ext cx="3299587"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b="1" dirty="0">
                <a:latin typeface="Arial Black" panose="020B0A04020102020204" pitchFamily="34" charset="0"/>
                <a:cs typeface="Arial Black" panose="020B0604020202020204" pitchFamily="34" charset="0"/>
              </a:rPr>
              <a:t>Daniel Elkins</a:t>
            </a:r>
          </a:p>
        </p:txBody>
      </p:sp>
      <p:sp>
        <p:nvSpPr>
          <p:cNvPr id="6" name="Shape 65">
            <a:extLst>
              <a:ext uri="{FF2B5EF4-FFF2-40B4-BE49-F238E27FC236}">
                <a16:creationId xmlns:a16="http://schemas.microsoft.com/office/drawing/2014/main" id="{3C5706D7-3E13-4CD5-90DE-FCEAB52A1138}"/>
              </a:ext>
            </a:extLst>
          </p:cNvPr>
          <p:cNvSpPr txBox="1">
            <a:spLocks/>
          </p:cNvSpPr>
          <p:nvPr/>
        </p:nvSpPr>
        <p:spPr>
          <a:xfrm>
            <a:off x="253803" y="1504950"/>
            <a:ext cx="8636394" cy="2133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solidFill>
                  <a:schemeClr val="tx1"/>
                </a:solidFill>
                <a:latin typeface="+mn-lt"/>
                <a:ea typeface="Raleway"/>
                <a:cs typeface="Raleway"/>
                <a:sym typeface="Raleway"/>
              </a:rPr>
              <a:t>Daniel Elkins is the founder and Executive Director of the Veterans Education Project (VEP). His duties include engaging with Congress, the White House, and other key stakeholders in the Administration on behalf of Student Veterans. As the Executive Director, his is day-to-day responsibilities included developing new relationships with key stakeholders on Capitol Hill and partnering with institutions of higher education.  </a:t>
            </a:r>
          </a:p>
          <a:p>
            <a:endParaRPr lang="en-US" dirty="0">
              <a:solidFill>
                <a:schemeClr val="tx1"/>
              </a:solidFill>
              <a:latin typeface="+mn-lt"/>
              <a:ea typeface="Raleway"/>
              <a:cs typeface="Raleway"/>
              <a:sym typeface="Raleway"/>
            </a:endParaRPr>
          </a:p>
          <a:p>
            <a:r>
              <a:rPr lang="en-US" dirty="0">
                <a:solidFill>
                  <a:schemeClr val="tx1"/>
                </a:solidFill>
                <a:latin typeface="+mn-lt"/>
                <a:ea typeface="Raleway"/>
                <a:cs typeface="Raleway"/>
                <a:sym typeface="Raleway"/>
              </a:rPr>
              <a:t>Daniel is an expert witness to Congressional and federal offices. He maintains strong relationships with the White House, other Veteran Service Organizations, Congress, and the Departments of Defense, Education, Labor, and Veterans Affairs, which often places him at the forefront of policy decisions that impact Student Veterans. He is also a Green Beret and proud combat veteran. </a:t>
            </a:r>
          </a:p>
        </p:txBody>
      </p:sp>
      <p:pic>
        <p:nvPicPr>
          <p:cNvPr id="4" name="Picture 3">
            <a:extLst>
              <a:ext uri="{FF2B5EF4-FFF2-40B4-BE49-F238E27FC236}">
                <a16:creationId xmlns:a16="http://schemas.microsoft.com/office/drawing/2014/main" id="{4494821C-F8E0-4D01-A55F-0E071764C16B}"/>
              </a:ext>
            </a:extLst>
          </p:cNvPr>
          <p:cNvPicPr>
            <a:picLocks noChangeAspect="1"/>
          </p:cNvPicPr>
          <p:nvPr/>
        </p:nvPicPr>
        <p:blipFill>
          <a:blip r:embed="rId3"/>
          <a:stretch>
            <a:fillRect/>
          </a:stretch>
        </p:blipFill>
        <p:spPr>
          <a:xfrm>
            <a:off x="5588805" y="285750"/>
            <a:ext cx="3158002" cy="1828959"/>
          </a:xfrm>
          <a:prstGeom prst="rect">
            <a:avLst/>
          </a:prstGeom>
        </p:spPr>
      </p:pic>
    </p:spTree>
    <p:extLst>
      <p:ext uri="{BB962C8B-B14F-4D97-AF65-F5344CB8AC3E}">
        <p14:creationId xmlns:p14="http://schemas.microsoft.com/office/powerpoint/2010/main" val="372752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AA3B3EB-2277-4025-B871-8AB450204C0E}"/>
              </a:ext>
            </a:extLst>
          </p:cNvPr>
          <p:cNvPicPr>
            <a:picLocks noChangeAspect="1"/>
          </p:cNvPicPr>
          <p:nvPr/>
        </p:nvPicPr>
        <p:blipFill rotWithShape="1">
          <a:blip r:embed="rId3"/>
          <a:srcRect t="35714" b="37500"/>
          <a:stretch/>
        </p:blipFill>
        <p:spPr>
          <a:xfrm>
            <a:off x="6186487" y="209550"/>
            <a:ext cx="2560320" cy="685800"/>
          </a:xfrm>
          <a:prstGeom prst="rect">
            <a:avLst/>
          </a:prstGeom>
        </p:spPr>
      </p:pic>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7</a:t>
            </a:fld>
            <a:endParaRPr lang="en" dirty="0">
              <a:solidFill>
                <a:schemeClr val="bg1"/>
              </a:solidFill>
            </a:endParaRPr>
          </a:p>
        </p:txBody>
      </p:sp>
      <p:sp>
        <p:nvSpPr>
          <p:cNvPr id="5" name="Shape 64">
            <a:extLst>
              <a:ext uri="{FF2B5EF4-FFF2-40B4-BE49-F238E27FC236}">
                <a16:creationId xmlns:a16="http://schemas.microsoft.com/office/drawing/2014/main" id="{A4C0C963-28F8-4ABC-886E-EBDBBAF9B1FC}"/>
              </a:ext>
            </a:extLst>
          </p:cNvPr>
          <p:cNvSpPr txBox="1">
            <a:spLocks/>
          </p:cNvSpPr>
          <p:nvPr/>
        </p:nvSpPr>
        <p:spPr>
          <a:xfrm>
            <a:off x="281812" y="285750"/>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b="1" dirty="0">
                <a:latin typeface="Arial Black" panose="020B0A04020102020204" pitchFamily="34" charset="0"/>
                <a:cs typeface="Arial Black" panose="020B0604020202020204" pitchFamily="34" charset="0"/>
              </a:rPr>
              <a:t>Tony Guida</a:t>
            </a:r>
          </a:p>
        </p:txBody>
      </p:sp>
      <p:sp>
        <p:nvSpPr>
          <p:cNvPr id="6" name="Shape 65">
            <a:extLst>
              <a:ext uri="{FF2B5EF4-FFF2-40B4-BE49-F238E27FC236}">
                <a16:creationId xmlns:a16="http://schemas.microsoft.com/office/drawing/2014/main" id="{3C5706D7-3E13-4CD5-90DE-FCEAB52A1138}"/>
              </a:ext>
            </a:extLst>
          </p:cNvPr>
          <p:cNvSpPr txBox="1">
            <a:spLocks/>
          </p:cNvSpPr>
          <p:nvPr/>
        </p:nvSpPr>
        <p:spPr>
          <a:xfrm>
            <a:off x="305003" y="1230630"/>
            <a:ext cx="7924800" cy="19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solidFill>
                  <a:schemeClr val="tx1"/>
                </a:solidFill>
                <a:effectLst/>
                <a:latin typeface="+mn-lt"/>
                <a:ea typeface="Calibri" panose="020F0502020204030204" pitchFamily="34" charset="0"/>
              </a:rPr>
              <a:t>Tony is a partner and a co-lead of the Education Industry Practice Group of Duane Morris LLP, an Am Law 100 firm with more than 800 lawyers and 30 offices throughout the United States and internationally. He is also on the firm’s Partner’s Board. Tony is one of a handful of attorneys nationwide that focus exclusively on the laws and regulations relating to the education sector (PreK-12, postsecondary, EdTech and corporate training), spending most of his time on mergers and acquisitions, government response and crisis management, and federal and state education policy. Prior to joining Duane Morris six years ago, Tony spent more than 15 years in the higher education industry in senior executive positions.</a:t>
            </a:r>
            <a:endParaRPr lang="en-US" dirty="0">
              <a:solidFill>
                <a:schemeClr val="tx1"/>
              </a:solidFill>
              <a:latin typeface="+mn-lt"/>
              <a:ea typeface="Raleway"/>
              <a:cs typeface="Raleway"/>
              <a:sym typeface="Raleway"/>
            </a:endParaRPr>
          </a:p>
        </p:txBody>
      </p:sp>
    </p:spTree>
    <p:extLst>
      <p:ext uri="{BB962C8B-B14F-4D97-AF65-F5344CB8AC3E}">
        <p14:creationId xmlns:p14="http://schemas.microsoft.com/office/powerpoint/2010/main" val="1450625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8</a:t>
            </a:fld>
            <a:endParaRPr lang="en" dirty="0">
              <a:solidFill>
                <a:schemeClr val="bg1"/>
              </a:solidFill>
            </a:endParaRP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pic>
        <p:nvPicPr>
          <p:cNvPr id="6" name="Picture 5">
            <a:extLst>
              <a:ext uri="{FF2B5EF4-FFF2-40B4-BE49-F238E27FC236}">
                <a16:creationId xmlns:a16="http://schemas.microsoft.com/office/drawing/2014/main" id="{217CEA28-D79C-4EB4-AACF-53BE82984EDD}"/>
              </a:ext>
            </a:extLst>
          </p:cNvPr>
          <p:cNvPicPr>
            <a:picLocks noChangeAspect="1"/>
          </p:cNvPicPr>
          <p:nvPr/>
        </p:nvPicPr>
        <p:blipFill>
          <a:blip r:embed="rId3"/>
          <a:stretch>
            <a:fillRect/>
          </a:stretch>
        </p:blipFill>
        <p:spPr>
          <a:xfrm>
            <a:off x="457200" y="86684"/>
            <a:ext cx="8229600" cy="4114800"/>
          </a:xfrm>
          <a:prstGeom prst="rect">
            <a:avLst/>
          </a:prstGeom>
        </p:spPr>
      </p:pic>
    </p:spTree>
    <p:extLst>
      <p:ext uri="{BB962C8B-B14F-4D97-AF65-F5344CB8AC3E}">
        <p14:creationId xmlns:p14="http://schemas.microsoft.com/office/powerpoint/2010/main" val="50297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2" name="Slide Number Placeholder 2"/>
          <p:cNvSpPr>
            <a:spLocks noGrp="1"/>
          </p:cNvSpPr>
          <p:nvPr>
            <p:ph type="sldNum" idx="12"/>
          </p:nvPr>
        </p:nvSpPr>
        <p:spPr>
          <a:xfrm>
            <a:off x="8472457" y="4663216"/>
            <a:ext cx="548700" cy="393600"/>
          </a:xfrm>
        </p:spPr>
        <p:txBody>
          <a:bodyPr/>
          <a:lstStyle/>
          <a:p>
            <a:pPr lvl="0">
              <a:spcBef>
                <a:spcPts val="0"/>
              </a:spcBef>
              <a:buNone/>
            </a:pPr>
            <a:fld id="{00000000-1234-1234-1234-123412341234}" type="slidenum">
              <a:rPr lang="en" smtClean="0">
                <a:solidFill>
                  <a:schemeClr val="bg1"/>
                </a:solidFill>
              </a:rPr>
              <a:t>9</a:t>
            </a:fld>
            <a:endParaRPr lang="en" dirty="0">
              <a:solidFill>
                <a:schemeClr val="bg1"/>
              </a:solidFill>
            </a:endParaRPr>
          </a:p>
        </p:txBody>
      </p:sp>
      <p:sp>
        <p:nvSpPr>
          <p:cNvPr id="4" name="Shape 64">
            <a:extLst>
              <a:ext uri="{FF2B5EF4-FFF2-40B4-BE49-F238E27FC236}">
                <a16:creationId xmlns:a16="http://schemas.microsoft.com/office/drawing/2014/main" id="{A3659B4E-39C5-4C14-8292-170A3519A72B}"/>
              </a:ext>
            </a:extLst>
          </p:cNvPr>
          <p:cNvSpPr txBox="1">
            <a:spLocks/>
          </p:cNvSpPr>
          <p:nvPr/>
        </p:nvSpPr>
        <p:spPr>
          <a:xfrm>
            <a:off x="196912" y="86684"/>
            <a:ext cx="8580375" cy="914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200" dirty="0">
                <a:effectLst/>
                <a:latin typeface="Arial Black" panose="020B0A04020102020204" pitchFamily="34" charset="0"/>
                <a:ea typeface="Times" panose="02020603050405020304" pitchFamily="18" charset="0"/>
              </a:rPr>
              <a:t>Presidential Polling</a:t>
            </a:r>
          </a:p>
        </p:txBody>
      </p:sp>
      <p:sp>
        <p:nvSpPr>
          <p:cNvPr id="2" name="Shape 65">
            <a:extLst>
              <a:ext uri="{FF2B5EF4-FFF2-40B4-BE49-F238E27FC236}">
                <a16:creationId xmlns:a16="http://schemas.microsoft.com/office/drawing/2014/main" id="{6B5BFBE2-9FEB-432E-8455-7171C12BDC19}"/>
              </a:ext>
            </a:extLst>
          </p:cNvPr>
          <p:cNvSpPr txBox="1">
            <a:spLocks/>
          </p:cNvSpPr>
          <p:nvPr/>
        </p:nvSpPr>
        <p:spPr>
          <a:xfrm>
            <a:off x="381000" y="1276350"/>
            <a:ext cx="8001000" cy="3048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0" indent="-285750">
              <a:lnSpc>
                <a:spcPct val="100000"/>
              </a:lnSpc>
              <a:spcAft>
                <a:spcPts val="600"/>
              </a:spcAft>
              <a:buClr>
                <a:srgbClr val="FF0000"/>
              </a:buClr>
              <a:buSzTx/>
              <a:buFont typeface="Wingdings" panose="05000000000000000000" pitchFamily="2" charset="2"/>
              <a:buChar char="§"/>
              <a:defRPr/>
            </a:pPr>
            <a:endParaRPr lang="en-US" sz="1600" dirty="0"/>
          </a:p>
        </p:txBody>
      </p:sp>
      <p:sp>
        <p:nvSpPr>
          <p:cNvPr id="3" name="TextBox 2">
            <a:extLst>
              <a:ext uri="{FF2B5EF4-FFF2-40B4-BE49-F238E27FC236}">
                <a16:creationId xmlns:a16="http://schemas.microsoft.com/office/drawing/2014/main" id="{FD2705CB-E5F7-488E-9064-0AE9536BB8DC}"/>
              </a:ext>
            </a:extLst>
          </p:cNvPr>
          <p:cNvSpPr txBox="1"/>
          <p:nvPr/>
        </p:nvSpPr>
        <p:spPr>
          <a:xfrm>
            <a:off x="381000" y="2578100"/>
            <a:ext cx="3200400" cy="1169551"/>
          </a:xfrm>
          <a:prstGeom prst="rect">
            <a:avLst/>
          </a:prstGeom>
          <a:noFill/>
        </p:spPr>
        <p:txBody>
          <a:bodyPr wrap="square" rtlCol="0">
            <a:spAutoFit/>
          </a:bodyPr>
          <a:lstStyle/>
          <a:p>
            <a:pPr algn="ctr"/>
            <a:r>
              <a:rPr lang="en-US" dirty="0"/>
              <a:t>On September 27</a:t>
            </a:r>
            <a:r>
              <a:rPr lang="en-US" baseline="30000" dirty="0"/>
              <a:t>th</a:t>
            </a:r>
            <a:r>
              <a:rPr lang="en-US" dirty="0"/>
              <a:t>, Biden’s lead in national polling 50% to 43%</a:t>
            </a:r>
          </a:p>
          <a:p>
            <a:pPr algn="ctr"/>
            <a:endParaRPr lang="en-US" dirty="0"/>
          </a:p>
          <a:p>
            <a:pPr algn="ctr"/>
            <a:r>
              <a:rPr lang="en-US" dirty="0"/>
              <a:t>As of October 19</a:t>
            </a:r>
            <a:r>
              <a:rPr lang="en-US" baseline="30000" dirty="0"/>
              <a:t>th</a:t>
            </a:r>
            <a:r>
              <a:rPr lang="en-US" dirty="0"/>
              <a:t>, Biden’s lead in</a:t>
            </a:r>
          </a:p>
          <a:p>
            <a:pPr algn="ctr"/>
            <a:r>
              <a:rPr lang="en-US" dirty="0"/>
              <a:t>National polling is now 53% to 42%</a:t>
            </a:r>
          </a:p>
        </p:txBody>
      </p:sp>
      <p:pic>
        <p:nvPicPr>
          <p:cNvPr id="1026" name="Picture 2">
            <a:extLst>
              <a:ext uri="{FF2B5EF4-FFF2-40B4-BE49-F238E27FC236}">
                <a16:creationId xmlns:a16="http://schemas.microsoft.com/office/drawing/2014/main" id="{42295A97-583B-4EBE-B692-3E07AD875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76350"/>
            <a:ext cx="1007166" cy="10071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C741593-8391-48EB-8C33-DAD5A212E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75" y="127635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7F6473-CC14-4242-9BEB-A898F44CD52F}"/>
              </a:ext>
            </a:extLst>
          </p:cNvPr>
          <p:cNvPicPr>
            <a:picLocks noChangeAspect="1"/>
          </p:cNvPicPr>
          <p:nvPr/>
        </p:nvPicPr>
        <p:blipFill>
          <a:blip r:embed="rId5"/>
          <a:stretch>
            <a:fillRect/>
          </a:stretch>
        </p:blipFill>
        <p:spPr>
          <a:xfrm>
            <a:off x="4615162" y="742950"/>
            <a:ext cx="3827494" cy="3498726"/>
          </a:xfrm>
          <a:prstGeom prst="rect">
            <a:avLst/>
          </a:prstGeom>
        </p:spPr>
      </p:pic>
    </p:spTree>
    <p:extLst>
      <p:ext uri="{BB962C8B-B14F-4D97-AF65-F5344CB8AC3E}">
        <p14:creationId xmlns:p14="http://schemas.microsoft.com/office/powerpoint/2010/main" val="988520403"/>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TotalTime>
  <Words>3473</Words>
  <Application>Microsoft Office PowerPoint</Application>
  <PresentationFormat>On-screen Show (16:9)</PresentationFormat>
  <Paragraphs>407</Paragraphs>
  <Slides>50</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Raleway</vt:lpstr>
      <vt:lpstr>Wingdings</vt:lpstr>
      <vt:lpstr>Times</vt:lpstr>
      <vt:lpstr>simple-light-2</vt:lpstr>
      <vt:lpstr>What Happens to Proprietary  Post-Secondary Education If Biden Wins?</vt:lpstr>
      <vt:lpstr>Hosted By</vt:lpstr>
      <vt:lpstr>Guests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swallace</dc:creator>
  <cp:lastModifiedBy>Casey Hudson</cp:lastModifiedBy>
  <cp:revision>372</cp:revision>
  <cp:lastPrinted>2016-10-25T18:55:54Z</cp:lastPrinted>
  <dcterms:modified xsi:type="dcterms:W3CDTF">2020-10-22T17:39:20Z</dcterms:modified>
</cp:coreProperties>
</file>